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36"/>
  </p:notesMasterIdLst>
  <p:sldIdLst>
    <p:sldId id="256" r:id="rId2"/>
    <p:sldId id="285" r:id="rId3"/>
    <p:sldId id="277" r:id="rId4"/>
    <p:sldId id="297" r:id="rId5"/>
    <p:sldId id="298" r:id="rId6"/>
    <p:sldId id="299" r:id="rId7"/>
    <p:sldId id="303" r:id="rId8"/>
    <p:sldId id="304" r:id="rId9"/>
    <p:sldId id="292" r:id="rId10"/>
    <p:sldId id="293" r:id="rId11"/>
    <p:sldId id="300" r:id="rId12"/>
    <p:sldId id="294" r:id="rId13"/>
    <p:sldId id="315" r:id="rId14"/>
    <p:sldId id="316" r:id="rId15"/>
    <p:sldId id="314" r:id="rId16"/>
    <p:sldId id="296" r:id="rId17"/>
    <p:sldId id="306" r:id="rId18"/>
    <p:sldId id="307" r:id="rId19"/>
    <p:sldId id="308" r:id="rId20"/>
    <p:sldId id="320" r:id="rId21"/>
    <p:sldId id="322" r:id="rId22"/>
    <p:sldId id="311" r:id="rId23"/>
    <p:sldId id="323" r:id="rId24"/>
    <p:sldId id="295" r:id="rId25"/>
    <p:sldId id="312" r:id="rId26"/>
    <p:sldId id="275" r:id="rId27"/>
    <p:sldId id="287" r:id="rId28"/>
    <p:sldId id="291" r:id="rId29"/>
    <p:sldId id="289" r:id="rId30"/>
    <p:sldId id="290" r:id="rId31"/>
    <p:sldId id="317" r:id="rId32"/>
    <p:sldId id="318" r:id="rId33"/>
    <p:sldId id="324" r:id="rId34"/>
    <p:sldId id="325" r:id="rId35"/>
  </p:sldIdLst>
  <p:sldSz cx="9144000" cy="5143500" type="screen16x9"/>
  <p:notesSz cx="6858000" cy="9144000"/>
  <p:embeddedFontLst>
    <p:embeddedFont>
      <p:font typeface="Anonymous Pro" panose="02060609030202000504" pitchFamily="49" charset="0"/>
      <p:regular r:id="rId37"/>
      <p:bold r:id="rId38"/>
      <p:italic r:id="rId39"/>
      <p:boldItalic r:id="rId40"/>
    </p:embeddedFont>
    <p:embeddedFont>
      <p:font typeface="Anonymous Pro" panose="02060609030202000504" pitchFamily="49" charset="0"/>
      <p:regular r:id="rId37"/>
      <p:bold r:id="rId38"/>
      <p:italic r:id="rId39"/>
      <p:boldItalic r:id="rId40"/>
    </p:embeddedFont>
    <p:embeddedFont>
      <p:font typeface="Exo 2" pitchFamily="2" charset="0"/>
      <p:regular r:id="rId41"/>
      <p:bold r:id="rId42"/>
      <p:italic r:id="rId43"/>
      <p:boldItalic r:id="rId44"/>
    </p:embeddedFont>
    <p:embeddedFont>
      <p:font typeface="Fira Code" panose="020B0809050000020004" pitchFamily="49" charset="0"/>
      <p:regular r:id="rId45"/>
      <p:bold r:id="rId46"/>
    </p:embeddedFont>
    <p:embeddedFont>
      <p:font typeface="Oxanium" pitchFamily="2" charset="0"/>
      <p:regular r:id="rId47"/>
      <p:bold r:id="rId48"/>
    </p:embeddedFont>
    <p:embeddedFont>
      <p:font typeface="Poppins Light" panose="00000400000000000000" pitchFamily="2" charset="0"/>
      <p:regular r:id="rId49"/>
      <p:italic r:id="rId50"/>
    </p:embeddedFont>
  </p:embeddedFontLst>
  <p:defaultTextStyle>
    <a:defPPr>
      <a:defRPr lang="en-US"/>
    </a:defPPr>
    <a:lvl1pPr marL="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A289"/>
    <a:srgbClr val="6480A2"/>
    <a:srgbClr val="A2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4" autoAdjust="0"/>
    <p:restoredTop sz="81012" autoAdjust="0"/>
  </p:normalViewPr>
  <p:slideViewPr>
    <p:cSldViewPr>
      <p:cViewPr varScale="1">
        <p:scale>
          <a:sx n="78" d="100"/>
          <a:sy n="78" d="100"/>
        </p:scale>
        <p:origin x="2388" y="294"/>
      </p:cViewPr>
      <p:guideLst>
        <p:guide orient="horz" pos="1080"/>
        <p:guide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940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3BF262-E456-4939-8E76-B6A644A4E5D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F96331-2F8B-495A-9F4E-3DB38AFE4A8C}">
      <dgm:prSet phldrT="[Text]" phldr="0" custT="1"/>
      <dgm:spPr>
        <a:solidFill>
          <a:schemeClr val="accent4"/>
        </a:solidFill>
      </dgm:spPr>
      <dgm:t>
        <a:bodyPr/>
        <a:lstStyle/>
        <a:p>
          <a:r>
            <a:rPr lang="en-US" sz="1600" dirty="0">
              <a:latin typeface="Anonymous Pro" panose="02060609030202000504" pitchFamily="49" charset="0"/>
              <a:ea typeface="Anonymous Pro" panose="02060609030202000504" pitchFamily="49" charset="0"/>
            </a:rPr>
            <a:t>Initial Access</a:t>
          </a:r>
        </a:p>
      </dgm:t>
    </dgm:pt>
    <dgm:pt modelId="{9E9DE9F3-E342-4C07-A7DF-489FDDAB5143}" type="parTrans" cxnId="{15F8C561-D7FF-438F-BE77-5D6BF4FFD6E4}">
      <dgm:prSet/>
      <dgm:spPr/>
      <dgm:t>
        <a:bodyPr/>
        <a:lstStyle/>
        <a:p>
          <a:endParaRPr lang="en-US"/>
        </a:p>
      </dgm:t>
    </dgm:pt>
    <dgm:pt modelId="{17A6D907-A5F0-4787-B2AB-EEA730414B2A}" type="sibTrans" cxnId="{15F8C561-D7FF-438F-BE77-5D6BF4FFD6E4}">
      <dgm:prSet/>
      <dgm:spPr>
        <a:solidFill>
          <a:srgbClr val="64A289"/>
        </a:solidFill>
      </dgm:spPr>
      <dgm:t>
        <a:bodyPr/>
        <a:lstStyle/>
        <a:p>
          <a:endParaRPr lang="en-US" dirty="0"/>
        </a:p>
      </dgm:t>
    </dgm:pt>
    <dgm:pt modelId="{8CD8C918-4235-4C36-B333-21DC8E0D05A0}">
      <dgm:prSet phldrT="[Text]" phldr="0" custT="1"/>
      <dgm:spPr>
        <a:solidFill>
          <a:schemeClr val="accent4"/>
        </a:solidFill>
      </dgm:spPr>
      <dgm:t>
        <a:bodyPr/>
        <a:lstStyle/>
        <a:p>
          <a:r>
            <a:rPr lang="en-US" sz="1600" dirty="0">
              <a:latin typeface="Anonymous Pro" panose="02060609030202000504" pitchFamily="49" charset="0"/>
              <a:ea typeface="Anonymous Pro" panose="02060609030202000504" pitchFamily="49" charset="0"/>
            </a:rPr>
            <a:t>Discovery</a:t>
          </a:r>
        </a:p>
      </dgm:t>
    </dgm:pt>
    <dgm:pt modelId="{EFA55415-7D96-4032-9037-810561ED6DF9}" type="parTrans" cxnId="{A2A94989-B1DD-473C-8004-22F44033AD29}">
      <dgm:prSet/>
      <dgm:spPr/>
      <dgm:t>
        <a:bodyPr/>
        <a:lstStyle/>
        <a:p>
          <a:endParaRPr lang="en-US"/>
        </a:p>
      </dgm:t>
    </dgm:pt>
    <dgm:pt modelId="{7DD5309E-3CD5-4A4B-AEA3-EA47C539AAEF}" type="sibTrans" cxnId="{A2A94989-B1DD-473C-8004-22F44033AD29}">
      <dgm:prSet/>
      <dgm:spPr>
        <a:solidFill>
          <a:srgbClr val="64A289"/>
        </a:solidFill>
      </dgm:spPr>
      <dgm:t>
        <a:bodyPr/>
        <a:lstStyle/>
        <a:p>
          <a:endParaRPr lang="en-US" dirty="0"/>
        </a:p>
      </dgm:t>
    </dgm:pt>
    <dgm:pt modelId="{5ACAE0AF-6DB9-40F9-B424-4079329A3FDA}">
      <dgm:prSet phldrT="[Text]" phldr="0" custT="1"/>
      <dgm:spPr>
        <a:solidFill>
          <a:schemeClr val="accent4"/>
        </a:solidFill>
      </dgm:spPr>
      <dgm:t>
        <a:bodyPr/>
        <a:lstStyle/>
        <a:p>
          <a:r>
            <a:rPr lang="en-US" sz="1600" dirty="0">
              <a:latin typeface="Anonymous Pro" panose="02060609030202000504" pitchFamily="49" charset="0"/>
              <a:ea typeface="Anonymous Pro" panose="02060609030202000504" pitchFamily="49" charset="0"/>
            </a:rPr>
            <a:t>Exfiltration</a:t>
          </a:r>
        </a:p>
      </dgm:t>
    </dgm:pt>
    <dgm:pt modelId="{E4AF8956-A00F-4321-97BC-EA2C3126B3D8}" type="parTrans" cxnId="{C3B0CF20-9599-4BF8-9798-D444BFB17DE8}">
      <dgm:prSet/>
      <dgm:spPr/>
      <dgm:t>
        <a:bodyPr/>
        <a:lstStyle/>
        <a:p>
          <a:endParaRPr lang="en-US"/>
        </a:p>
      </dgm:t>
    </dgm:pt>
    <dgm:pt modelId="{D1D8D716-B302-48EB-8D57-738ADC2DC8AC}" type="sibTrans" cxnId="{C3B0CF20-9599-4BF8-9798-D444BFB17DE8}">
      <dgm:prSet/>
      <dgm:spPr>
        <a:solidFill>
          <a:srgbClr val="64A289"/>
        </a:solidFill>
      </dgm:spPr>
      <dgm:t>
        <a:bodyPr/>
        <a:lstStyle/>
        <a:p>
          <a:endParaRPr lang="en-US" dirty="0"/>
        </a:p>
      </dgm:t>
    </dgm:pt>
    <dgm:pt modelId="{A1D9668B-14FA-4887-9919-270E76355BE0}">
      <dgm:prSet phldrT="[Text]" phldr="0" custT="1"/>
      <dgm:spPr>
        <a:solidFill>
          <a:schemeClr val="accent4"/>
        </a:solidFill>
      </dgm:spPr>
      <dgm:t>
        <a:bodyPr/>
        <a:lstStyle/>
        <a:p>
          <a:r>
            <a:rPr lang="en-US" sz="1600" dirty="0">
              <a:latin typeface="Anonymous Pro" panose="02060609030202000504" pitchFamily="49" charset="0"/>
              <a:ea typeface="Anonymous Pro" panose="02060609030202000504" pitchFamily="49" charset="0"/>
            </a:rPr>
            <a:t>Offline Analysis</a:t>
          </a:r>
        </a:p>
      </dgm:t>
    </dgm:pt>
    <dgm:pt modelId="{71B6F90F-9E6F-468A-9972-D18737AF9AD2}" type="parTrans" cxnId="{FBE2E02D-C38D-40F3-8253-02B9DEDC3A46}">
      <dgm:prSet/>
      <dgm:spPr/>
      <dgm:t>
        <a:bodyPr/>
        <a:lstStyle/>
        <a:p>
          <a:endParaRPr lang="en-US"/>
        </a:p>
      </dgm:t>
    </dgm:pt>
    <dgm:pt modelId="{231D4985-E56C-49F0-BAAC-FFB52845D1F6}" type="sibTrans" cxnId="{FBE2E02D-C38D-40F3-8253-02B9DEDC3A46}">
      <dgm:prSet/>
      <dgm:spPr>
        <a:solidFill>
          <a:srgbClr val="64A289"/>
        </a:solidFill>
      </dgm:spPr>
      <dgm:t>
        <a:bodyPr/>
        <a:lstStyle/>
        <a:p>
          <a:endParaRPr lang="en-US" dirty="0"/>
        </a:p>
      </dgm:t>
    </dgm:pt>
    <dgm:pt modelId="{F8095710-DA5A-4387-85AC-05FB621B11E9}">
      <dgm:prSet phldrT="[Text]" phldr="0" custT="1"/>
      <dgm:spPr>
        <a:solidFill>
          <a:schemeClr val="accent4"/>
        </a:solidFill>
      </dgm:spPr>
      <dgm:t>
        <a:bodyPr/>
        <a:lstStyle/>
        <a:p>
          <a:r>
            <a:rPr lang="en-US" sz="1600" dirty="0">
              <a:latin typeface="Anonymous Pro" panose="02060609030202000504" pitchFamily="49" charset="0"/>
              <a:ea typeface="Anonymous Pro" panose="02060609030202000504" pitchFamily="49" charset="0"/>
            </a:rPr>
            <a:t>Privilege Escalation</a:t>
          </a:r>
        </a:p>
      </dgm:t>
    </dgm:pt>
    <dgm:pt modelId="{9B10253E-7609-465A-98DD-21F8F54EC5ED}" type="parTrans" cxnId="{FF4B2454-F987-420B-9E2C-E0AFA3C161BC}">
      <dgm:prSet/>
      <dgm:spPr/>
      <dgm:t>
        <a:bodyPr/>
        <a:lstStyle/>
        <a:p>
          <a:endParaRPr lang="en-US"/>
        </a:p>
      </dgm:t>
    </dgm:pt>
    <dgm:pt modelId="{32671F89-30E0-4121-B0D1-BC48140737E0}" type="sibTrans" cxnId="{FF4B2454-F987-420B-9E2C-E0AFA3C161BC}">
      <dgm:prSet/>
      <dgm:spPr/>
      <dgm:t>
        <a:bodyPr/>
        <a:lstStyle/>
        <a:p>
          <a:endParaRPr lang="en-US"/>
        </a:p>
      </dgm:t>
    </dgm:pt>
    <dgm:pt modelId="{566633C6-4DE2-4760-8E2D-FDF708F42D63}" type="pres">
      <dgm:prSet presAssocID="{D73BF262-E456-4939-8E76-B6A644A4E5D0}" presName="Name0" presStyleCnt="0">
        <dgm:presLayoutVars>
          <dgm:dir/>
          <dgm:resizeHandles val="exact"/>
        </dgm:presLayoutVars>
      </dgm:prSet>
      <dgm:spPr/>
    </dgm:pt>
    <dgm:pt modelId="{291E1E3D-C9B2-4BF5-A6E2-A484DA6E2274}" type="pres">
      <dgm:prSet presAssocID="{1EF96331-2F8B-495A-9F4E-3DB38AFE4A8C}" presName="node" presStyleLbl="node1" presStyleIdx="0" presStyleCnt="5">
        <dgm:presLayoutVars>
          <dgm:bulletEnabled val="1"/>
        </dgm:presLayoutVars>
      </dgm:prSet>
      <dgm:spPr/>
    </dgm:pt>
    <dgm:pt modelId="{7AAFD253-7C89-4F0F-A705-C5CB94D7D11E}" type="pres">
      <dgm:prSet presAssocID="{17A6D907-A5F0-4787-B2AB-EEA730414B2A}" presName="sibTrans" presStyleLbl="sibTrans2D1" presStyleIdx="0" presStyleCnt="4"/>
      <dgm:spPr/>
    </dgm:pt>
    <dgm:pt modelId="{446C5164-0F18-41AC-AFE3-92AF175F46E9}" type="pres">
      <dgm:prSet presAssocID="{17A6D907-A5F0-4787-B2AB-EEA730414B2A}" presName="connectorText" presStyleLbl="sibTrans2D1" presStyleIdx="0" presStyleCnt="4"/>
      <dgm:spPr/>
    </dgm:pt>
    <dgm:pt modelId="{6489B47D-0192-471A-9BDD-B799E7FB08B1}" type="pres">
      <dgm:prSet presAssocID="{8CD8C918-4235-4C36-B333-21DC8E0D05A0}" presName="node" presStyleLbl="node1" presStyleIdx="1" presStyleCnt="5">
        <dgm:presLayoutVars>
          <dgm:bulletEnabled val="1"/>
        </dgm:presLayoutVars>
      </dgm:prSet>
      <dgm:spPr/>
    </dgm:pt>
    <dgm:pt modelId="{AECB964E-CFBD-4F84-96C2-C903262DF1B5}" type="pres">
      <dgm:prSet presAssocID="{7DD5309E-3CD5-4A4B-AEA3-EA47C539AAEF}" presName="sibTrans" presStyleLbl="sibTrans2D1" presStyleIdx="1" presStyleCnt="4"/>
      <dgm:spPr/>
    </dgm:pt>
    <dgm:pt modelId="{18E1363E-0B6B-4045-8AEB-0DDB63181711}" type="pres">
      <dgm:prSet presAssocID="{7DD5309E-3CD5-4A4B-AEA3-EA47C539AAEF}" presName="connectorText" presStyleLbl="sibTrans2D1" presStyleIdx="1" presStyleCnt="4"/>
      <dgm:spPr/>
    </dgm:pt>
    <dgm:pt modelId="{3C4ED571-6BB2-4CC2-8C04-372A7B9EC964}" type="pres">
      <dgm:prSet presAssocID="{5ACAE0AF-6DB9-40F9-B424-4079329A3FDA}" presName="node" presStyleLbl="node1" presStyleIdx="2" presStyleCnt="5" custScaleX="130453">
        <dgm:presLayoutVars>
          <dgm:bulletEnabled val="1"/>
        </dgm:presLayoutVars>
      </dgm:prSet>
      <dgm:spPr/>
    </dgm:pt>
    <dgm:pt modelId="{B805328F-EC89-4393-A6D9-0C70AFCAC7A3}" type="pres">
      <dgm:prSet presAssocID="{D1D8D716-B302-48EB-8D57-738ADC2DC8AC}" presName="sibTrans" presStyleLbl="sibTrans2D1" presStyleIdx="2" presStyleCnt="4"/>
      <dgm:spPr/>
    </dgm:pt>
    <dgm:pt modelId="{E7B20A68-E504-46B4-B564-9128DC37FD53}" type="pres">
      <dgm:prSet presAssocID="{D1D8D716-B302-48EB-8D57-738ADC2DC8AC}" presName="connectorText" presStyleLbl="sibTrans2D1" presStyleIdx="2" presStyleCnt="4"/>
      <dgm:spPr/>
    </dgm:pt>
    <dgm:pt modelId="{8AAC971C-1A26-42AB-8DBA-D03C6638A584}" type="pres">
      <dgm:prSet presAssocID="{A1D9668B-14FA-4887-9919-270E76355BE0}" presName="node" presStyleLbl="node1" presStyleIdx="3" presStyleCnt="5">
        <dgm:presLayoutVars>
          <dgm:bulletEnabled val="1"/>
        </dgm:presLayoutVars>
      </dgm:prSet>
      <dgm:spPr/>
    </dgm:pt>
    <dgm:pt modelId="{EEF84813-6A4C-4C30-B722-6E8D32736563}" type="pres">
      <dgm:prSet presAssocID="{231D4985-E56C-49F0-BAAC-FFB52845D1F6}" presName="sibTrans" presStyleLbl="sibTrans2D1" presStyleIdx="3" presStyleCnt="4"/>
      <dgm:spPr/>
    </dgm:pt>
    <dgm:pt modelId="{A4CCD5F5-ECE2-46AA-8DFC-43F54C1222AD}" type="pres">
      <dgm:prSet presAssocID="{231D4985-E56C-49F0-BAAC-FFB52845D1F6}" presName="connectorText" presStyleLbl="sibTrans2D1" presStyleIdx="3" presStyleCnt="4"/>
      <dgm:spPr/>
    </dgm:pt>
    <dgm:pt modelId="{F4E77260-3F88-4F99-B86A-4EF195A7078A}" type="pres">
      <dgm:prSet presAssocID="{F8095710-DA5A-4387-85AC-05FB621B11E9}" presName="node" presStyleLbl="node1" presStyleIdx="4" presStyleCnt="5" custScaleX="116749">
        <dgm:presLayoutVars>
          <dgm:bulletEnabled val="1"/>
        </dgm:presLayoutVars>
      </dgm:prSet>
      <dgm:spPr/>
    </dgm:pt>
  </dgm:ptLst>
  <dgm:cxnLst>
    <dgm:cxn modelId="{AC088404-3BE8-44F4-978C-7A89FD10689A}" type="presOf" srcId="{8CD8C918-4235-4C36-B333-21DC8E0D05A0}" destId="{6489B47D-0192-471A-9BDD-B799E7FB08B1}" srcOrd="0" destOrd="0" presId="urn:microsoft.com/office/officeart/2005/8/layout/process1"/>
    <dgm:cxn modelId="{3176DE1B-6542-43DC-8DBD-6EB7D1312E76}" type="presOf" srcId="{D1D8D716-B302-48EB-8D57-738ADC2DC8AC}" destId="{B805328F-EC89-4393-A6D9-0C70AFCAC7A3}" srcOrd="0" destOrd="0" presId="urn:microsoft.com/office/officeart/2005/8/layout/process1"/>
    <dgm:cxn modelId="{C3B0CF20-9599-4BF8-9798-D444BFB17DE8}" srcId="{D73BF262-E456-4939-8E76-B6A644A4E5D0}" destId="{5ACAE0AF-6DB9-40F9-B424-4079329A3FDA}" srcOrd="2" destOrd="0" parTransId="{E4AF8956-A00F-4321-97BC-EA2C3126B3D8}" sibTransId="{D1D8D716-B302-48EB-8D57-738ADC2DC8AC}"/>
    <dgm:cxn modelId="{1DEFD621-9EA7-4A90-B050-D11D7152ADAE}" type="presOf" srcId="{17A6D907-A5F0-4787-B2AB-EEA730414B2A}" destId="{446C5164-0F18-41AC-AFE3-92AF175F46E9}" srcOrd="1" destOrd="0" presId="urn:microsoft.com/office/officeart/2005/8/layout/process1"/>
    <dgm:cxn modelId="{2D989623-5629-4190-BD0A-87CE6162BE11}" type="presOf" srcId="{D73BF262-E456-4939-8E76-B6A644A4E5D0}" destId="{566633C6-4DE2-4760-8E2D-FDF708F42D63}" srcOrd="0" destOrd="0" presId="urn:microsoft.com/office/officeart/2005/8/layout/process1"/>
    <dgm:cxn modelId="{FBE2E02D-C38D-40F3-8253-02B9DEDC3A46}" srcId="{D73BF262-E456-4939-8E76-B6A644A4E5D0}" destId="{A1D9668B-14FA-4887-9919-270E76355BE0}" srcOrd="3" destOrd="0" parTransId="{71B6F90F-9E6F-468A-9972-D18737AF9AD2}" sibTransId="{231D4985-E56C-49F0-BAAC-FFB52845D1F6}"/>
    <dgm:cxn modelId="{15F8C561-D7FF-438F-BE77-5D6BF4FFD6E4}" srcId="{D73BF262-E456-4939-8E76-B6A644A4E5D0}" destId="{1EF96331-2F8B-495A-9F4E-3DB38AFE4A8C}" srcOrd="0" destOrd="0" parTransId="{9E9DE9F3-E342-4C07-A7DF-489FDDAB5143}" sibTransId="{17A6D907-A5F0-4787-B2AB-EEA730414B2A}"/>
    <dgm:cxn modelId="{07BBE761-A0B4-42FE-BDA0-80BB2BD5C44F}" type="presOf" srcId="{5ACAE0AF-6DB9-40F9-B424-4079329A3FDA}" destId="{3C4ED571-6BB2-4CC2-8C04-372A7B9EC964}" srcOrd="0" destOrd="0" presId="urn:microsoft.com/office/officeart/2005/8/layout/process1"/>
    <dgm:cxn modelId="{8F9DAC53-65FF-4655-9881-38912BD418AA}" type="presOf" srcId="{1EF96331-2F8B-495A-9F4E-3DB38AFE4A8C}" destId="{291E1E3D-C9B2-4BF5-A6E2-A484DA6E2274}" srcOrd="0" destOrd="0" presId="urn:microsoft.com/office/officeart/2005/8/layout/process1"/>
    <dgm:cxn modelId="{FF4B2454-F987-420B-9E2C-E0AFA3C161BC}" srcId="{D73BF262-E456-4939-8E76-B6A644A4E5D0}" destId="{F8095710-DA5A-4387-85AC-05FB621B11E9}" srcOrd="4" destOrd="0" parTransId="{9B10253E-7609-465A-98DD-21F8F54EC5ED}" sibTransId="{32671F89-30E0-4121-B0D1-BC48140737E0}"/>
    <dgm:cxn modelId="{E2190776-C4CE-4084-8D07-7E1B76B1C183}" type="presOf" srcId="{D1D8D716-B302-48EB-8D57-738ADC2DC8AC}" destId="{E7B20A68-E504-46B4-B564-9128DC37FD53}" srcOrd="1" destOrd="0" presId="urn:microsoft.com/office/officeart/2005/8/layout/process1"/>
    <dgm:cxn modelId="{C5205A58-84D6-4AE6-B617-ED635572804C}" type="presOf" srcId="{231D4985-E56C-49F0-BAAC-FFB52845D1F6}" destId="{A4CCD5F5-ECE2-46AA-8DFC-43F54C1222AD}" srcOrd="1" destOrd="0" presId="urn:microsoft.com/office/officeart/2005/8/layout/process1"/>
    <dgm:cxn modelId="{A2A94989-B1DD-473C-8004-22F44033AD29}" srcId="{D73BF262-E456-4939-8E76-B6A644A4E5D0}" destId="{8CD8C918-4235-4C36-B333-21DC8E0D05A0}" srcOrd="1" destOrd="0" parTransId="{EFA55415-7D96-4032-9037-810561ED6DF9}" sibTransId="{7DD5309E-3CD5-4A4B-AEA3-EA47C539AAEF}"/>
    <dgm:cxn modelId="{5017F18C-5738-480F-88BB-C1E38AAC8097}" type="presOf" srcId="{A1D9668B-14FA-4887-9919-270E76355BE0}" destId="{8AAC971C-1A26-42AB-8DBA-D03C6638A584}" srcOrd="0" destOrd="0" presId="urn:microsoft.com/office/officeart/2005/8/layout/process1"/>
    <dgm:cxn modelId="{47F7AB97-45BF-4B26-8F01-9FD334D30496}" type="presOf" srcId="{231D4985-E56C-49F0-BAAC-FFB52845D1F6}" destId="{EEF84813-6A4C-4C30-B722-6E8D32736563}" srcOrd="0" destOrd="0" presId="urn:microsoft.com/office/officeart/2005/8/layout/process1"/>
    <dgm:cxn modelId="{9F4086CD-396A-4E8D-BE17-0AB5E5774EED}" type="presOf" srcId="{F8095710-DA5A-4387-85AC-05FB621B11E9}" destId="{F4E77260-3F88-4F99-B86A-4EF195A7078A}" srcOrd="0" destOrd="0" presId="urn:microsoft.com/office/officeart/2005/8/layout/process1"/>
    <dgm:cxn modelId="{A2DBCFD1-01D8-47C8-8A46-4C292C5C554C}" type="presOf" srcId="{7DD5309E-3CD5-4A4B-AEA3-EA47C539AAEF}" destId="{18E1363E-0B6B-4045-8AEB-0DDB63181711}" srcOrd="1" destOrd="0" presId="urn:microsoft.com/office/officeart/2005/8/layout/process1"/>
    <dgm:cxn modelId="{B2EFC6E1-724C-41CA-B0D4-86952DE5B4F0}" type="presOf" srcId="{7DD5309E-3CD5-4A4B-AEA3-EA47C539AAEF}" destId="{AECB964E-CFBD-4F84-96C2-C903262DF1B5}" srcOrd="0" destOrd="0" presId="urn:microsoft.com/office/officeart/2005/8/layout/process1"/>
    <dgm:cxn modelId="{7BC01CEF-6B3F-40AA-89A6-03FB478620DB}" type="presOf" srcId="{17A6D907-A5F0-4787-B2AB-EEA730414B2A}" destId="{7AAFD253-7C89-4F0F-A705-C5CB94D7D11E}" srcOrd="0" destOrd="0" presId="urn:microsoft.com/office/officeart/2005/8/layout/process1"/>
    <dgm:cxn modelId="{41A11CAE-94CF-4138-BC00-C611537A2D51}" type="presParOf" srcId="{566633C6-4DE2-4760-8E2D-FDF708F42D63}" destId="{291E1E3D-C9B2-4BF5-A6E2-A484DA6E2274}" srcOrd="0" destOrd="0" presId="urn:microsoft.com/office/officeart/2005/8/layout/process1"/>
    <dgm:cxn modelId="{D8606CB0-0AC4-4880-908E-AB2382E47733}" type="presParOf" srcId="{566633C6-4DE2-4760-8E2D-FDF708F42D63}" destId="{7AAFD253-7C89-4F0F-A705-C5CB94D7D11E}" srcOrd="1" destOrd="0" presId="urn:microsoft.com/office/officeart/2005/8/layout/process1"/>
    <dgm:cxn modelId="{A09C28E1-F8CF-4EE9-BBAD-C6EF3A970366}" type="presParOf" srcId="{7AAFD253-7C89-4F0F-A705-C5CB94D7D11E}" destId="{446C5164-0F18-41AC-AFE3-92AF175F46E9}" srcOrd="0" destOrd="0" presId="urn:microsoft.com/office/officeart/2005/8/layout/process1"/>
    <dgm:cxn modelId="{3A5FDC4E-A073-4EFE-A440-DAEE3ABFB377}" type="presParOf" srcId="{566633C6-4DE2-4760-8E2D-FDF708F42D63}" destId="{6489B47D-0192-471A-9BDD-B799E7FB08B1}" srcOrd="2" destOrd="0" presId="urn:microsoft.com/office/officeart/2005/8/layout/process1"/>
    <dgm:cxn modelId="{142E6969-51D6-4B9A-8836-0C3165A06D85}" type="presParOf" srcId="{566633C6-4DE2-4760-8E2D-FDF708F42D63}" destId="{AECB964E-CFBD-4F84-96C2-C903262DF1B5}" srcOrd="3" destOrd="0" presId="urn:microsoft.com/office/officeart/2005/8/layout/process1"/>
    <dgm:cxn modelId="{B9608270-CFF3-48A9-8113-156046D13693}" type="presParOf" srcId="{AECB964E-CFBD-4F84-96C2-C903262DF1B5}" destId="{18E1363E-0B6B-4045-8AEB-0DDB63181711}" srcOrd="0" destOrd="0" presId="urn:microsoft.com/office/officeart/2005/8/layout/process1"/>
    <dgm:cxn modelId="{75C3CFE6-8D31-493D-99B0-DB9C20DE6FFD}" type="presParOf" srcId="{566633C6-4DE2-4760-8E2D-FDF708F42D63}" destId="{3C4ED571-6BB2-4CC2-8C04-372A7B9EC964}" srcOrd="4" destOrd="0" presId="urn:microsoft.com/office/officeart/2005/8/layout/process1"/>
    <dgm:cxn modelId="{28471E34-633F-4D0A-B152-ECE2C03EFA73}" type="presParOf" srcId="{566633C6-4DE2-4760-8E2D-FDF708F42D63}" destId="{B805328F-EC89-4393-A6D9-0C70AFCAC7A3}" srcOrd="5" destOrd="0" presId="urn:microsoft.com/office/officeart/2005/8/layout/process1"/>
    <dgm:cxn modelId="{A73C12DA-CC6E-49CD-A14D-E482C5D2D2E1}" type="presParOf" srcId="{B805328F-EC89-4393-A6D9-0C70AFCAC7A3}" destId="{E7B20A68-E504-46B4-B564-9128DC37FD53}" srcOrd="0" destOrd="0" presId="urn:microsoft.com/office/officeart/2005/8/layout/process1"/>
    <dgm:cxn modelId="{83684989-D1A8-4639-925E-98F33374F458}" type="presParOf" srcId="{566633C6-4DE2-4760-8E2D-FDF708F42D63}" destId="{8AAC971C-1A26-42AB-8DBA-D03C6638A584}" srcOrd="6" destOrd="0" presId="urn:microsoft.com/office/officeart/2005/8/layout/process1"/>
    <dgm:cxn modelId="{6F9FF6D5-E467-4B5C-BECA-039B9E4DF815}" type="presParOf" srcId="{566633C6-4DE2-4760-8E2D-FDF708F42D63}" destId="{EEF84813-6A4C-4C30-B722-6E8D32736563}" srcOrd="7" destOrd="0" presId="urn:microsoft.com/office/officeart/2005/8/layout/process1"/>
    <dgm:cxn modelId="{9B561821-5FCC-45A3-B9DE-542D0A681D39}" type="presParOf" srcId="{EEF84813-6A4C-4C30-B722-6E8D32736563}" destId="{A4CCD5F5-ECE2-46AA-8DFC-43F54C1222AD}" srcOrd="0" destOrd="0" presId="urn:microsoft.com/office/officeart/2005/8/layout/process1"/>
    <dgm:cxn modelId="{80668D0E-E688-4CD1-A4C5-BE4BFA0BF3F8}" type="presParOf" srcId="{566633C6-4DE2-4760-8E2D-FDF708F42D63}" destId="{F4E77260-3F88-4F99-B86A-4EF195A7078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E1E3D-C9B2-4BF5-A6E2-A484DA6E2274}">
      <dsp:nvSpPr>
        <dsp:cNvPr id="0" name=""/>
        <dsp:cNvSpPr/>
      </dsp:nvSpPr>
      <dsp:spPr>
        <a:xfrm>
          <a:off x="5323" y="1975105"/>
          <a:ext cx="1162178" cy="69798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nonymous Pro" panose="02060609030202000504" pitchFamily="49" charset="0"/>
              <a:ea typeface="Anonymous Pro" panose="02060609030202000504" pitchFamily="49" charset="0"/>
            </a:rPr>
            <a:t>Initial Access</a:t>
          </a:r>
        </a:p>
      </dsp:txBody>
      <dsp:txXfrm>
        <a:off x="25766" y="1995548"/>
        <a:ext cx="1121292" cy="657103"/>
      </dsp:txXfrm>
    </dsp:sp>
    <dsp:sp modelId="{7AAFD253-7C89-4F0F-A705-C5CB94D7D11E}">
      <dsp:nvSpPr>
        <dsp:cNvPr id="0" name=""/>
        <dsp:cNvSpPr/>
      </dsp:nvSpPr>
      <dsp:spPr>
        <a:xfrm>
          <a:off x="1283720" y="2179989"/>
          <a:ext cx="246381" cy="288220"/>
        </a:xfrm>
        <a:prstGeom prst="rightArrow">
          <a:avLst>
            <a:gd name="adj1" fmla="val 60000"/>
            <a:gd name="adj2" fmla="val 50000"/>
          </a:avLst>
        </a:prstGeom>
        <a:solidFill>
          <a:srgbClr val="64A2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1283720" y="2237633"/>
        <a:ext cx="172467" cy="172932"/>
      </dsp:txXfrm>
    </dsp:sp>
    <dsp:sp modelId="{6489B47D-0192-471A-9BDD-B799E7FB08B1}">
      <dsp:nvSpPr>
        <dsp:cNvPr id="0" name=""/>
        <dsp:cNvSpPr/>
      </dsp:nvSpPr>
      <dsp:spPr>
        <a:xfrm>
          <a:off x="1632374" y="1975105"/>
          <a:ext cx="1162178" cy="69798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nonymous Pro" panose="02060609030202000504" pitchFamily="49" charset="0"/>
              <a:ea typeface="Anonymous Pro" panose="02060609030202000504" pitchFamily="49" charset="0"/>
            </a:rPr>
            <a:t>Discovery</a:t>
          </a:r>
        </a:p>
      </dsp:txBody>
      <dsp:txXfrm>
        <a:off x="1652817" y="1995548"/>
        <a:ext cx="1121292" cy="657103"/>
      </dsp:txXfrm>
    </dsp:sp>
    <dsp:sp modelId="{AECB964E-CFBD-4F84-96C2-C903262DF1B5}">
      <dsp:nvSpPr>
        <dsp:cNvPr id="0" name=""/>
        <dsp:cNvSpPr/>
      </dsp:nvSpPr>
      <dsp:spPr>
        <a:xfrm>
          <a:off x="2910770" y="2179989"/>
          <a:ext cx="246381" cy="288220"/>
        </a:xfrm>
        <a:prstGeom prst="rightArrow">
          <a:avLst>
            <a:gd name="adj1" fmla="val 60000"/>
            <a:gd name="adj2" fmla="val 50000"/>
          </a:avLst>
        </a:prstGeom>
        <a:solidFill>
          <a:srgbClr val="64A2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2910770" y="2237633"/>
        <a:ext cx="172467" cy="172932"/>
      </dsp:txXfrm>
    </dsp:sp>
    <dsp:sp modelId="{3C4ED571-6BB2-4CC2-8C04-372A7B9EC964}">
      <dsp:nvSpPr>
        <dsp:cNvPr id="0" name=""/>
        <dsp:cNvSpPr/>
      </dsp:nvSpPr>
      <dsp:spPr>
        <a:xfrm>
          <a:off x="3259424" y="1975105"/>
          <a:ext cx="1516097" cy="69798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nonymous Pro" panose="02060609030202000504" pitchFamily="49" charset="0"/>
              <a:ea typeface="Anonymous Pro" panose="02060609030202000504" pitchFamily="49" charset="0"/>
            </a:rPr>
            <a:t>Exfiltration</a:t>
          </a:r>
        </a:p>
      </dsp:txBody>
      <dsp:txXfrm>
        <a:off x="3279867" y="1995548"/>
        <a:ext cx="1475211" cy="657103"/>
      </dsp:txXfrm>
    </dsp:sp>
    <dsp:sp modelId="{B805328F-EC89-4393-A6D9-0C70AFCAC7A3}">
      <dsp:nvSpPr>
        <dsp:cNvPr id="0" name=""/>
        <dsp:cNvSpPr/>
      </dsp:nvSpPr>
      <dsp:spPr>
        <a:xfrm>
          <a:off x="4891739" y="2179989"/>
          <a:ext cx="246381" cy="288220"/>
        </a:xfrm>
        <a:prstGeom prst="rightArrow">
          <a:avLst>
            <a:gd name="adj1" fmla="val 60000"/>
            <a:gd name="adj2" fmla="val 50000"/>
          </a:avLst>
        </a:prstGeom>
        <a:solidFill>
          <a:srgbClr val="64A2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4891739" y="2237633"/>
        <a:ext cx="172467" cy="172932"/>
      </dsp:txXfrm>
    </dsp:sp>
    <dsp:sp modelId="{8AAC971C-1A26-42AB-8DBA-D03C6638A584}">
      <dsp:nvSpPr>
        <dsp:cNvPr id="0" name=""/>
        <dsp:cNvSpPr/>
      </dsp:nvSpPr>
      <dsp:spPr>
        <a:xfrm>
          <a:off x="5240393" y="1975105"/>
          <a:ext cx="1162178" cy="69798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nonymous Pro" panose="02060609030202000504" pitchFamily="49" charset="0"/>
              <a:ea typeface="Anonymous Pro" panose="02060609030202000504" pitchFamily="49" charset="0"/>
            </a:rPr>
            <a:t>Offline Analysis</a:t>
          </a:r>
        </a:p>
      </dsp:txBody>
      <dsp:txXfrm>
        <a:off x="5260836" y="1995548"/>
        <a:ext cx="1121292" cy="657103"/>
      </dsp:txXfrm>
    </dsp:sp>
    <dsp:sp modelId="{EEF84813-6A4C-4C30-B722-6E8D32736563}">
      <dsp:nvSpPr>
        <dsp:cNvPr id="0" name=""/>
        <dsp:cNvSpPr/>
      </dsp:nvSpPr>
      <dsp:spPr>
        <a:xfrm>
          <a:off x="6518790" y="2179989"/>
          <a:ext cx="246381" cy="288220"/>
        </a:xfrm>
        <a:prstGeom prst="rightArrow">
          <a:avLst>
            <a:gd name="adj1" fmla="val 60000"/>
            <a:gd name="adj2" fmla="val 50000"/>
          </a:avLst>
        </a:prstGeom>
        <a:solidFill>
          <a:srgbClr val="64A28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6518790" y="2237633"/>
        <a:ext cx="172467" cy="172932"/>
      </dsp:txXfrm>
    </dsp:sp>
    <dsp:sp modelId="{F4E77260-3F88-4F99-B86A-4EF195A7078A}">
      <dsp:nvSpPr>
        <dsp:cNvPr id="0" name=""/>
        <dsp:cNvSpPr/>
      </dsp:nvSpPr>
      <dsp:spPr>
        <a:xfrm>
          <a:off x="6867444" y="1975105"/>
          <a:ext cx="1356832" cy="697989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nonymous Pro" panose="02060609030202000504" pitchFamily="49" charset="0"/>
              <a:ea typeface="Anonymous Pro" panose="02060609030202000504" pitchFamily="49" charset="0"/>
            </a:rPr>
            <a:t>Privilege Escalation</a:t>
          </a:r>
        </a:p>
      </dsp:txBody>
      <dsp:txXfrm>
        <a:off x="6887887" y="1995548"/>
        <a:ext cx="1315946" cy="657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7C74B-250D-4AF1-AECF-BB3B00CF9EB3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34A1D-71DC-4523-8D32-B01355DCA3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3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7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41353-4D86-EBD0-5457-D461BF22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D8A050-072C-EE88-9968-0518F16FF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87CF8-0AD0-C2CE-2808-314384CC1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5513E-119E-08DE-3519-4886065FC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686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831AC-877E-C7BD-05E5-A4DD11AD8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1FAA0-CEAF-8234-61AB-5173CC186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75D546-21C6-DCEA-0D3A-36268A269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D188C-08EF-347A-9395-8049B1A37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49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732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FA947-CD5B-1522-637D-8F3DE47C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5EBB51-053F-AA07-76F1-80E526637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66B46-D18B-A457-42AA-8FF5C4A0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CD64E-055E-E04F-5193-838172DAC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212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7891-9523-6991-AB39-B4F59638F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CA69AB-3017-342B-9F2A-84AEAFBA0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B45CB-E7A8-F84B-D5BD-2BC88FC9F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907B0-67D3-4D47-D421-B5DDE144B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883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B7B2A-605A-0A73-45AB-5273AA00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8D6F8-DE0E-61CE-A8B0-E78EDBF7D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58A7F-381D-5594-77ED-E882FCEBB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68371-19DB-DE74-A4E4-A28B6611C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683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A373E-673D-3289-792E-8BC496A4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6624A-C177-2F7F-306A-D0E7F5AEE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CF6CA-6355-EA0C-21B1-ECEB7DAE5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3BE04-FFF7-3C2E-D08C-E067F2A1B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E3BA6-C7D5-7FD2-B74A-55FD2AAF6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E8A34-47B7-097E-7050-9D811A352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F1268-266D-E3F8-7FC9-DCFFCF166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5A168-6328-653E-5124-1535F6C9B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187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C4FA-FB09-FDA5-25B8-6E34D564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5DC2C-68F3-E830-5343-C4051393E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FCAB3-AD4C-B873-B04F-214175A43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82998-F396-D041-7F83-2D1E2BB27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462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2A476-9DCE-8872-D73F-22902A76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D8ABE-023A-78FF-CDFD-BA90FBC5C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6D35C-9AD9-021E-6E15-D2377C06F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2301C-381B-6BBE-279B-A43A09F36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41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89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1C008-7BB8-591F-290A-79BC7831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03A524-E7EB-6465-0A9D-FCF2C243D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1D3E55-F1CC-60A1-B900-C3ED3A62C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3F4E1-4705-3BF7-DC27-020C2438B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840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C8282-4F5A-3281-E02C-26E522CB5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437145-CDD3-07B3-ED8E-AD0D8D675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BC0BC-B779-A75B-02D9-03270D433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693F5-D08C-B083-2819-A91D20DCD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705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A65DE-22D5-FDBD-5C96-92D069D3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B907F-31A8-50CF-A089-6EB6E7F31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0F6E3-C313-6F07-87BE-630E789EC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EC5EB-E19B-1E32-4F0D-9B9613DA1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862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F17F6-A42E-5F5B-E028-7380FCC8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1E1C4-0DDA-13CC-32ED-F2EB73302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0717A-AF0F-3CFB-0E5A-866287A70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48691-4EA5-C515-7B23-0CF6929C3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073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0CA43-637F-B0AA-00DF-FAF7D2E09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645C63-03AB-9724-4C49-581E6FA82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3D0D2-8194-DD65-C1CD-C37C8268B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572C0-0A8B-16BF-CBFD-67AB3738C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888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70F58-A827-A2F9-5108-CFD5809D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7A730-67E8-80C8-4D7B-E06A4952D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53CC5-94EA-D352-42A4-199D8846F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86E84-E88A-4B5F-86A4-9EADE6CE0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09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47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91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6BEED-74AF-00A6-D408-0349ED100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C4FF2-E329-726B-EF13-3ECCAE22E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5AE38-541E-7285-CF9E-2BEA97CD4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E2570-733F-85A5-1954-66C90C2A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82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57CD5-BEDE-CD9A-3C3A-4A0B8C01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34D55-65D0-B307-3DC3-93E07FCFC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246F2-6BF4-6AC7-636A-481C6606F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FC1F0-208C-16DB-F30F-B704A8225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13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69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A23A-BEB0-70D1-25A0-6D2168718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21201-A45C-53F8-9810-04217166E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B1941-8A5C-0918-6E30-1DD86997D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905C0-E22C-2FD0-9DCA-D8A04DD65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01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05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F99F1-1D97-CC13-260E-4C564EC3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8B3B50-FF3B-AF00-614D-939961593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6ECDB-36DF-08CA-BF40-0A3F8350D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B6326-BCE8-0A16-E726-F13835063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354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FB755-77E9-1E2E-D728-2531E67C4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AA671-BC14-D66C-8984-EFB9A283C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16A58-38BF-19F1-713B-FB12333BD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39F53-4DF0-1F08-CE9B-4CC1A6ECB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456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62F3B-25CE-CF8E-109F-99DBA031F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38E8D2-AB5F-9B31-B541-AFFAE1C52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459F8-7128-24A4-9194-FE9E4F9BB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9E7FB-7AF7-A441-6A36-267A3470B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82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5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EA34F-8A14-8612-8769-DF10C31B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0B017-D5F3-9224-F189-C8791AE67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46BAB-E254-FCEE-AB36-9F0A7D111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6810D-CFCC-A946-77EE-04A4B9096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361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1C125-4F24-1D71-C03F-08163F64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89B61-C42A-C92E-CF16-1870D1870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38574-C074-6081-84E3-008BCB0C2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D70C6-B986-7604-CC54-04AB2C7CA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564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1450-AD29-6752-AA6C-2079FA20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79EA4-AB50-B33C-344E-46AF6BEB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120B1-B35F-FC0C-50F4-6A0C1AA04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DC716-9CAE-D36B-A11E-036B82DB6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32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0BBD-8A60-A7C2-9602-C2C1699A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43777-4711-5D71-302C-DFCAED74D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A2191-F63E-566A-838F-3D81F8F38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F6816-5C91-B33B-E03A-0D6893E0F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4A1D-71DC-4523-8D32-B01355DCA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782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34A1D-71DC-4523-8D32-B01355DCA3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6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0xNemo/MemProcFS_lsass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ttack.mitre.org/techniques/T1555/003/" TargetMode="External"/><Relationship Id="rId5" Type="http://schemas.openxmlformats.org/officeDocument/2006/relationships/hyperlink" Target="https://attack.mitre.org/techniques/T1539/" TargetMode="Externa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igmaHQ/sigma/blob/master/rules/windows/process_creation/proc_creation_win_sqlite_firefox_gecko_profile_data.yml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igmaHQ/sigma/blob/master/rules/windows/builtin/system/microsoft_windows_wer_systemerrorreporting/win_system_crash_dump_created.yml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asonmull/Presentations/blob/main/Living%20off%20the%20Crash%3A%20Weaponizing%20System-Generated%20Crash%20Dumps/CrashDumpFinder.ps1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jp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0xNemo/MemProcFS_lsass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github.com/skelsec/pypykatz" TargetMode="External"/><Relationship Id="rId12" Type="http://schemas.openxmlformats.org/officeDocument/2006/relationships/hyperlink" Target="https://www.usenix.org/legacy/event/woot10/tech/full_papers/Burzstein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ufrisk/MemProcFS" TargetMode="External"/><Relationship Id="rId11" Type="http://schemas.openxmlformats.org/officeDocument/2006/relationships/hyperlink" Target="https://attack.mitre.org/techniques/T1555/003/" TargetMode="External"/><Relationship Id="rId5" Type="http://schemas.openxmlformats.org/officeDocument/2006/relationships/hyperlink" Target="https://techcommunity.microsoft.com/blog/askperf/understanding-crash-dump-files/372633" TargetMode="External"/><Relationship Id="rId10" Type="http://schemas.openxmlformats.org/officeDocument/2006/relationships/hyperlink" Target="https://attack.mitre.org/techniques/T1539/" TargetMode="External"/><Relationship Id="rId4" Type="http://schemas.openxmlformats.org/officeDocument/2006/relationships/hyperlink" Target="https://www.sans.edu/cyber-research/from-crash-compromise-unlocking-potential-windows-crash-dumps-offensive-security/" TargetMode="External"/><Relationship Id="rId9" Type="http://schemas.openxmlformats.org/officeDocument/2006/relationships/hyperlink" Target="https://github.com/SigmaHQ/sigma/blob/master/rules/windows/process_creation/proc_creation_win_sqlite_firefox_gecko_profile_data.y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2AAE22-3CC3-E890-B13C-E0B6175D4737}"/>
              </a:ext>
            </a:extLst>
          </p:cNvPr>
          <p:cNvGrpSpPr/>
          <p:nvPr/>
        </p:nvGrpSpPr>
        <p:grpSpPr>
          <a:xfrm>
            <a:off x="1219200" y="1572399"/>
            <a:ext cx="6858000" cy="2000435"/>
            <a:chOff x="1559779" y="1428750"/>
            <a:chExt cx="6858000" cy="2000435"/>
          </a:xfrm>
        </p:grpSpPr>
        <p:sp>
          <p:nvSpPr>
            <p:cNvPr id="7" name="TextBox 7"/>
            <p:cNvSpPr txBox="1"/>
            <p:nvPr/>
          </p:nvSpPr>
          <p:spPr>
            <a:xfrm>
              <a:off x="1559779" y="1428750"/>
              <a:ext cx="4191000" cy="160043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4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anium" pitchFamily="2" charset="0"/>
                  <a:ea typeface="League Spartan"/>
                  <a:cs typeface="Kanit" pitchFamily="2" charset="-34"/>
                  <a:sym typeface="League Spartan"/>
                </a:rPr>
                <a:t>LIVING OFF </a:t>
              </a:r>
              <a:r>
                <a:rPr lang="en-US" sz="6000" b="1" dirty="0">
                  <a:solidFill>
                    <a:schemeClr val="accent4"/>
                  </a:solidFill>
                  <a:latin typeface="Oxanium" pitchFamily="2" charset="0"/>
                  <a:ea typeface="League Spartan"/>
                  <a:cs typeface="Kanit" pitchFamily="2" charset="-34"/>
                  <a:sym typeface="League Spartan"/>
                </a:rPr>
                <a:t>THE CRASH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1595559" y="3029187"/>
              <a:ext cx="6593620" cy="377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45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95560" y="3198416"/>
              <a:ext cx="6822219" cy="230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9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Anonymous pro" panose="02060609030202000504" pitchFamily="49" charset="0"/>
                  <a:ea typeface="Anonymous pro" panose="02060609030202000504" pitchFamily="49" charset="0"/>
                  <a:cs typeface="Lato Bold" panose="020B0604020202020204" charset="0"/>
                  <a:sym typeface="Poppins"/>
                </a:rPr>
                <a:t>Weaponizing System-Generated Crash Dumps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FBD49-15D5-5CFB-42B6-C91E8F9E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4113DD5-D384-F896-B642-D0AC7B30F43B}"/>
              </a:ext>
            </a:extLst>
          </p:cNvPr>
          <p:cNvSpPr txBox="1"/>
          <p:nvPr/>
        </p:nvSpPr>
        <p:spPr>
          <a:xfrm>
            <a:off x="514350" y="747411"/>
            <a:ext cx="44386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ATT&amp;CK VISIBILITY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4E4E4D8-CABD-9B29-647B-6D7DE87BEE4A}"/>
              </a:ext>
            </a:extLst>
          </p:cNvPr>
          <p:cNvSpPr/>
          <p:nvPr/>
        </p:nvSpPr>
        <p:spPr>
          <a:xfrm flipV="1">
            <a:off x="514885" y="1123949"/>
            <a:ext cx="4133315" cy="2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D6C60-DF35-A4CF-FDB0-7ED4B30E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352550"/>
            <a:ext cx="4205050" cy="3209772"/>
          </a:xfrm>
          <a:prstGeom prst="rect">
            <a:avLst/>
          </a:prstGeom>
        </p:spPr>
      </p:pic>
      <p:sp>
        <p:nvSpPr>
          <p:cNvPr id="7" name="Google Shape;188;p31">
            <a:extLst>
              <a:ext uri="{FF2B5EF4-FFF2-40B4-BE49-F238E27FC236}">
                <a16:creationId xmlns:a16="http://schemas.microsoft.com/office/drawing/2014/main" id="{7CEF9243-DB1C-2530-1199-811E98734E67}"/>
              </a:ext>
            </a:extLst>
          </p:cNvPr>
          <p:cNvSpPr/>
          <p:nvPr/>
        </p:nvSpPr>
        <p:spPr>
          <a:xfrm>
            <a:off x="438150" y="1352550"/>
            <a:ext cx="413385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ctr" anchorCtr="0">
            <a:noAutofit/>
          </a:bodyPr>
          <a:lstStyle/>
          <a:p>
            <a:pPr marL="342900" indent="-342900" defTabSz="9144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ATT&amp;CK visibility appears light</a:t>
            </a:r>
          </a:p>
          <a:p>
            <a:pPr defTabSz="914400">
              <a:buClr>
                <a:srgbClr val="000000"/>
              </a:buClr>
            </a:pPr>
            <a:endParaRPr lang="en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342900" indent="-342900" defTabSz="9144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Nothing referencing MEMORY.DMP files</a:t>
            </a:r>
          </a:p>
          <a:p>
            <a:pPr defTabSz="914400">
              <a:buClr>
                <a:srgbClr val="000000"/>
              </a:buClr>
            </a:pPr>
            <a:endParaRPr lang="en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342900" indent="-342900" defTabSz="9144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Crash dump references are mostly related to Cisco ArcaneDoor exploit</a:t>
            </a:r>
            <a:endParaRPr sz="2000" kern="0" dirty="0">
              <a:solidFill>
                <a:srgbClr val="FFFFFF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964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E0FD71-34BA-34DA-DF1B-D489638C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FD01EEA-289C-59F0-C212-ADBC95737DE1}"/>
              </a:ext>
            </a:extLst>
          </p:cNvPr>
          <p:cNvSpPr txBox="1"/>
          <p:nvPr/>
        </p:nvSpPr>
        <p:spPr>
          <a:xfrm>
            <a:off x="514350" y="747411"/>
            <a:ext cx="68770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ATTACK SCENARIO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7CDD546-0FCF-B1F8-2FE6-FD6B08FCD216}"/>
              </a:ext>
            </a:extLst>
          </p:cNvPr>
          <p:cNvSpPr/>
          <p:nvPr/>
        </p:nvSpPr>
        <p:spPr>
          <a:xfrm>
            <a:off x="514885" y="1126049"/>
            <a:ext cx="4057115" cy="262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AE1573F-DD08-908C-D991-CD3917DEC5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178466"/>
              </p:ext>
            </p:extLst>
          </p:nvPr>
        </p:nvGraphicFramePr>
        <p:xfrm>
          <a:off x="457200" y="495300"/>
          <a:ext cx="822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638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BB99B-A15F-5CC4-7A1D-C024CE8E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5273682-AFF9-5DF3-2C6E-8EF9D48E36E2}"/>
              </a:ext>
            </a:extLst>
          </p:cNvPr>
          <p:cNvSpPr txBox="1"/>
          <p:nvPr/>
        </p:nvSpPr>
        <p:spPr>
          <a:xfrm>
            <a:off x="457200" y="2114550"/>
            <a:ext cx="7620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Weaponizing Crash Dumps</a:t>
            </a:r>
          </a:p>
        </p:txBody>
      </p:sp>
    </p:spTree>
    <p:extLst>
      <p:ext uri="{BB962C8B-B14F-4D97-AF65-F5344CB8AC3E}">
        <p14:creationId xmlns:p14="http://schemas.microsoft.com/office/powerpoint/2010/main" val="246120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B170C-DEA1-F212-C7A3-DCFC377CB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1A45B94-FDF1-B9FE-EBDC-F80830029DF3}"/>
              </a:ext>
            </a:extLst>
          </p:cNvPr>
          <p:cNvSpPr txBox="1"/>
          <p:nvPr/>
        </p:nvSpPr>
        <p:spPr>
          <a:xfrm>
            <a:off x="514350" y="747411"/>
            <a:ext cx="51244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SYSTEM CREDENTIA</a:t>
            </a:r>
            <a:r>
              <a:rPr lang="en-US" sz="3600" b="1" dirty="0">
                <a:solidFill>
                  <a:srgbClr val="8064A2"/>
                </a:solidFill>
                <a:latin typeface="Oxanium" pitchFamily="2" charset="0"/>
                <a:ea typeface="League Spartan"/>
                <a:cs typeface="League Spartan"/>
                <a:sym typeface="League Spartan"/>
              </a:rPr>
              <a:t>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Oxanium" pitchFamily="2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3E7BA5E-B582-9039-6F20-64D793EAFA49}"/>
              </a:ext>
            </a:extLst>
          </p:cNvPr>
          <p:cNvSpPr/>
          <p:nvPr/>
        </p:nvSpPr>
        <p:spPr>
          <a:xfrm>
            <a:off x="514885" y="1126047"/>
            <a:ext cx="4895315" cy="262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BE5DA1-60D8-66F8-2CD1-F97CC8B02BF1}"/>
              </a:ext>
            </a:extLst>
          </p:cNvPr>
          <p:cNvSpPr txBox="1"/>
          <p:nvPr/>
        </p:nvSpPr>
        <p:spPr>
          <a:xfrm>
            <a:off x="228599" y="1200150"/>
            <a:ext cx="4722897" cy="4722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AD and local credentials can be obtained through the registry hives found in memory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Pypykatz is great for this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The contents of registry hive files were inconsistent outside of Complete Memory Dumps</a:t>
            </a: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endParaRPr lang="en-US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D5CC8-A29E-181B-DFA8-3D9B3AAEC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0"/>
            <a:ext cx="3612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6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682C8C-B1F3-C28A-030C-E0476182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1B6B27A-46B6-4AEF-436F-987E4DF5EB10}"/>
              </a:ext>
            </a:extLst>
          </p:cNvPr>
          <p:cNvSpPr txBox="1"/>
          <p:nvPr/>
        </p:nvSpPr>
        <p:spPr>
          <a:xfrm>
            <a:off x="514350" y="747411"/>
            <a:ext cx="51244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SYSTEM CREDENTIA</a:t>
            </a:r>
            <a:r>
              <a:rPr lang="en-US" sz="3600" b="1" dirty="0">
                <a:solidFill>
                  <a:srgbClr val="8064A2"/>
                </a:solidFill>
                <a:latin typeface="Oxanium" pitchFamily="2" charset="0"/>
                <a:ea typeface="League Spartan"/>
                <a:cs typeface="League Spartan"/>
                <a:sym typeface="League Spartan"/>
              </a:rPr>
              <a:t>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Oxanium" pitchFamily="2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FE0587C-0980-3279-AEEB-8B70DAE94EB5}"/>
              </a:ext>
            </a:extLst>
          </p:cNvPr>
          <p:cNvSpPr/>
          <p:nvPr/>
        </p:nvSpPr>
        <p:spPr>
          <a:xfrm>
            <a:off x="514885" y="1126047"/>
            <a:ext cx="4895315" cy="262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FB3D0-FCD2-0DB9-6423-E15535F851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257549" y="0"/>
            <a:ext cx="3917713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09FD3-C742-B470-5883-6A16B52FD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9" y="1535600"/>
            <a:ext cx="6972015" cy="27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3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F4CB9-749E-A7FE-27F6-FA0D8390A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8CAAAB4-C991-5D6A-DC4C-CEACADB907BC}"/>
              </a:ext>
            </a:extLst>
          </p:cNvPr>
          <p:cNvSpPr txBox="1"/>
          <p:nvPr/>
        </p:nvSpPr>
        <p:spPr>
          <a:xfrm>
            <a:off x="514350" y="747411"/>
            <a:ext cx="51244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SYSTEM CREDENTIA</a:t>
            </a:r>
            <a:r>
              <a:rPr lang="en-US" sz="3600" b="1" dirty="0">
                <a:solidFill>
                  <a:srgbClr val="8064A2"/>
                </a:solidFill>
                <a:latin typeface="Oxanium" pitchFamily="2" charset="0"/>
                <a:ea typeface="League Spartan"/>
                <a:cs typeface="League Spartan"/>
                <a:sym typeface="League Spartan"/>
              </a:rPr>
              <a:t>LS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Oxanium" pitchFamily="2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A18A5A4-1C87-109D-3E07-2D6E5AAA75C6}"/>
              </a:ext>
            </a:extLst>
          </p:cNvPr>
          <p:cNvSpPr/>
          <p:nvPr/>
        </p:nvSpPr>
        <p:spPr>
          <a:xfrm>
            <a:off x="514885" y="1126047"/>
            <a:ext cx="4895315" cy="262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6021E-B9BF-2AAE-1BE5-E223ED2F9A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713248" y="0"/>
            <a:ext cx="3430752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E9E03-CC2A-631E-CB65-E3499E0F2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07488"/>
            <a:ext cx="4572000" cy="34360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974C02-7F99-5ECC-1BC5-9312F9D8245E}"/>
              </a:ext>
            </a:extLst>
          </p:cNvPr>
          <p:cNvSpPr txBox="1"/>
          <p:nvPr/>
        </p:nvSpPr>
        <p:spPr>
          <a:xfrm>
            <a:off x="228599" y="1200150"/>
            <a:ext cx="4722897" cy="5246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Dumping LSASS.exe is well detected at this point</a:t>
            </a:r>
          </a:p>
          <a:p>
            <a:pPr marL="342900" lvl="0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What if you could get that process somewhere else?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Accessible in Active Memory Dumps, too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MemProcFS won’t do this by default, though there are </a:t>
            </a: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  <a:hlinkClick r:id="rId6"/>
              </a:rPr>
              <a:t>alternative builds</a:t>
            </a:r>
            <a:endParaRPr lang="en-US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endParaRPr lang="en-US" sz="2000" kern="0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980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7F72A-BC9E-940F-5F20-BAB6FADE7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7FC472A-6FF0-BC26-5814-00D936AB4D7D}"/>
              </a:ext>
            </a:extLst>
          </p:cNvPr>
          <p:cNvSpPr txBox="1"/>
          <p:nvPr/>
        </p:nvSpPr>
        <p:spPr>
          <a:xfrm>
            <a:off x="514350" y="747411"/>
            <a:ext cx="4192503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WEB BROWSERS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28DBECD-2159-7DB0-FA11-3208D79817D3}"/>
              </a:ext>
            </a:extLst>
          </p:cNvPr>
          <p:cNvSpPr/>
          <p:nvPr/>
        </p:nvSpPr>
        <p:spPr>
          <a:xfrm flipV="1">
            <a:off x="514885" y="1123949"/>
            <a:ext cx="3599915" cy="2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3121A-ADD0-9C19-9F3C-9FC79C70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497" y="0"/>
            <a:ext cx="4192503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96B551-E183-8743-8834-C1BC42DD1916}"/>
              </a:ext>
            </a:extLst>
          </p:cNvPr>
          <p:cNvSpPr txBox="1"/>
          <p:nvPr/>
        </p:nvSpPr>
        <p:spPr>
          <a:xfrm>
            <a:off x="228599" y="1200150"/>
            <a:ext cx="4722897" cy="3660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Web browsers store information like cookies and credentials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Recognized by ATT&amp;CK as well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  <a:hlinkClick r:id="rId5"/>
              </a:rPr>
              <a:t>T1539 – Session Cookie Theft</a:t>
            </a:r>
            <a:endParaRPr lang="en-US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  <a:hlinkClick r:id="rId6"/>
              </a:rPr>
              <a:t>T1555.003 – Credentials from Web Browsers</a:t>
            </a:r>
            <a:endParaRPr lang="en-US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3858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6B54C-092A-02CF-E5B7-9BD607CD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995AC3-E61F-041A-D875-C899C0B57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497" y="0"/>
            <a:ext cx="4192503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5FB8FC-538B-D8A8-DE0E-059DD773632F}"/>
              </a:ext>
            </a:extLst>
          </p:cNvPr>
          <p:cNvSpPr txBox="1"/>
          <p:nvPr/>
        </p:nvSpPr>
        <p:spPr>
          <a:xfrm>
            <a:off x="228599" y="1200150"/>
            <a:ext cx="4722897" cy="458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Firefox stores cookies and other sensitive info in an unencrypted SQLite DB</a:t>
            </a:r>
          </a:p>
          <a:p>
            <a:pPr marL="342900" lvl="0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  <a:hlinkClick r:id="rId5"/>
              </a:rPr>
              <a:t>Sigma contains detections for interaction with these databases</a:t>
            </a:r>
            <a:endParaRPr lang="en-US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Crash dump analysis gives us a stealthier method to interact with these files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021C33BE-8827-CB2B-9643-41F13DC825D7}"/>
              </a:ext>
            </a:extLst>
          </p:cNvPr>
          <p:cNvSpPr txBox="1"/>
          <p:nvPr/>
        </p:nvSpPr>
        <p:spPr>
          <a:xfrm>
            <a:off x="514350" y="747411"/>
            <a:ext cx="4192503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FIREFOX SECRETS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D6B3FF3-D59D-6505-9744-B29C341B01F8}"/>
              </a:ext>
            </a:extLst>
          </p:cNvPr>
          <p:cNvSpPr/>
          <p:nvPr/>
        </p:nvSpPr>
        <p:spPr>
          <a:xfrm flipV="1">
            <a:off x="514885" y="1123949"/>
            <a:ext cx="3904715" cy="20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97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6D460-46B5-E427-AF8D-2D049960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7: Complete Dump - ESTSAUTHPERSISTENT Cookie Visibility in Firefox">
            <a:extLst>
              <a:ext uri="{FF2B5EF4-FFF2-40B4-BE49-F238E27FC236}">
                <a16:creationId xmlns:a16="http://schemas.microsoft.com/office/drawing/2014/main" id="{59C1B5ED-D263-9BDE-B759-15701EEF7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276350"/>
            <a:ext cx="8488226" cy="36576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7F9D6DB-99D1-F89F-9C55-F16E9EFCD8A1}"/>
              </a:ext>
            </a:extLst>
          </p:cNvPr>
          <p:cNvSpPr txBox="1"/>
          <p:nvPr/>
        </p:nvSpPr>
        <p:spPr>
          <a:xfrm>
            <a:off x="514350" y="747411"/>
            <a:ext cx="4192503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FIREFOX SECRETS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E8EBC95-2729-07A3-658F-6BE100CA3BCA}"/>
              </a:ext>
            </a:extLst>
          </p:cNvPr>
          <p:cNvSpPr/>
          <p:nvPr/>
        </p:nvSpPr>
        <p:spPr>
          <a:xfrm flipV="1">
            <a:off x="514885" y="1123949"/>
            <a:ext cx="3904715" cy="20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44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756C5-05B4-085D-E62F-A315F8C12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7: Complete Dump - ESTSAUTHPERSISTENT Cookie Visibility in Firefox">
            <a:extLst>
              <a:ext uri="{FF2B5EF4-FFF2-40B4-BE49-F238E27FC236}">
                <a16:creationId xmlns:a16="http://schemas.microsoft.com/office/drawing/2014/main" id="{FBC8CF33-AA47-6917-5035-450F72F3AB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14350" y="1276350"/>
            <a:ext cx="8488226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9EB69-A63A-4FBB-D926-B1A536789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76" y="1812879"/>
            <a:ext cx="8448536" cy="2052638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E1499BE6-BA44-8109-FAFE-B79731A60293}"/>
              </a:ext>
            </a:extLst>
          </p:cNvPr>
          <p:cNvSpPr txBox="1"/>
          <p:nvPr/>
        </p:nvSpPr>
        <p:spPr>
          <a:xfrm>
            <a:off x="514350" y="747411"/>
            <a:ext cx="4192503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FIREFOX SECRETS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BDBB0577-A4E9-E450-F889-624028ACD379}"/>
              </a:ext>
            </a:extLst>
          </p:cNvPr>
          <p:cNvSpPr/>
          <p:nvPr/>
        </p:nvSpPr>
        <p:spPr>
          <a:xfrm flipV="1">
            <a:off x="514885" y="1123949"/>
            <a:ext cx="3904715" cy="20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18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9DEF4-105F-0635-3EFD-875967E2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1E59A2F-9F37-B21F-04A4-3B09EC2DC3AD}"/>
              </a:ext>
            </a:extLst>
          </p:cNvPr>
          <p:cNvSpPr txBox="1"/>
          <p:nvPr/>
        </p:nvSpPr>
        <p:spPr>
          <a:xfrm>
            <a:off x="514350" y="747411"/>
            <a:ext cx="2478732" cy="40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accent4"/>
                </a:solidFill>
                <a:latin typeface="Oxanium" pitchFamily="2" charset="0"/>
                <a:ea typeface="League Spartan"/>
                <a:cs typeface="Kanit" pitchFamily="2" charset="-34"/>
                <a:sym typeface="League Spartan"/>
              </a:rPr>
              <a:t>ABOUT ME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C4A5C7F-C7DA-5A1C-E734-C50D3F64BB0E}"/>
              </a:ext>
            </a:extLst>
          </p:cNvPr>
          <p:cNvSpPr/>
          <p:nvPr/>
        </p:nvSpPr>
        <p:spPr>
          <a:xfrm>
            <a:off x="514885" y="1126053"/>
            <a:ext cx="2296977" cy="26212"/>
          </a:xfrm>
          <a:prstGeom prst="line">
            <a:avLst/>
          </a:prstGeom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450" dirty="0"/>
          </a:p>
        </p:txBody>
      </p:sp>
      <p:sp>
        <p:nvSpPr>
          <p:cNvPr id="63" name="Google Shape;188;p31">
            <a:extLst>
              <a:ext uri="{FF2B5EF4-FFF2-40B4-BE49-F238E27FC236}">
                <a16:creationId xmlns:a16="http://schemas.microsoft.com/office/drawing/2014/main" id="{FA4BA47B-D271-8A4F-C776-08924F42833A}"/>
              </a:ext>
            </a:extLst>
          </p:cNvPr>
          <p:cNvSpPr/>
          <p:nvPr/>
        </p:nvSpPr>
        <p:spPr>
          <a:xfrm>
            <a:off x="4852604" y="575922"/>
            <a:ext cx="4285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Offensive Security &amp; Incident Response</a:t>
            </a:r>
            <a:endParaRPr sz="2000" kern="0" dirty="0">
              <a:solidFill>
                <a:schemeClr val="tx1">
                  <a:lumMod val="65000"/>
                  <a:lumOff val="35000"/>
                </a:schemeClr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sp>
        <p:nvSpPr>
          <p:cNvPr id="64" name="Google Shape;189;p31">
            <a:extLst>
              <a:ext uri="{FF2B5EF4-FFF2-40B4-BE49-F238E27FC236}">
                <a16:creationId xmlns:a16="http://schemas.microsoft.com/office/drawing/2014/main" id="{5F9F051B-4377-810C-35C1-98854A47096B}"/>
              </a:ext>
            </a:extLst>
          </p:cNvPr>
          <p:cNvSpPr txBox="1"/>
          <p:nvPr/>
        </p:nvSpPr>
        <p:spPr>
          <a:xfrm>
            <a:off x="4760404" y="1743073"/>
            <a:ext cx="4377399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Prior consulting &amp; MSP background focusing on systems and network engineering</a:t>
            </a:r>
            <a:endParaRPr sz="2000" kern="0" dirty="0">
              <a:solidFill>
                <a:schemeClr val="tx1">
                  <a:lumMod val="65000"/>
                  <a:lumOff val="35000"/>
                </a:schemeClr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sp>
        <p:nvSpPr>
          <p:cNvPr id="69" name="Google Shape;194;p31">
            <a:extLst>
              <a:ext uri="{FF2B5EF4-FFF2-40B4-BE49-F238E27FC236}">
                <a16:creationId xmlns:a16="http://schemas.microsoft.com/office/drawing/2014/main" id="{AB32C0DE-7DF2-02DF-F524-959C31D96D5D}"/>
              </a:ext>
            </a:extLst>
          </p:cNvPr>
          <p:cNvSpPr txBox="1"/>
          <p:nvPr/>
        </p:nvSpPr>
        <p:spPr>
          <a:xfrm>
            <a:off x="4760352" y="3118047"/>
            <a:ext cx="4383647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/>
              <a:buNone/>
            </a:pPr>
            <a:r>
              <a:rPr lang="e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Louisiana State University &amp; the SANS Technology Institute</a:t>
            </a:r>
            <a:endParaRPr sz="2000" kern="0" dirty="0">
              <a:solidFill>
                <a:schemeClr val="tx1">
                  <a:lumMod val="65000"/>
                  <a:lumOff val="35000"/>
                </a:schemeClr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sp>
        <p:nvSpPr>
          <p:cNvPr id="70" name="Google Shape;195;p31">
            <a:extLst>
              <a:ext uri="{FF2B5EF4-FFF2-40B4-BE49-F238E27FC236}">
                <a16:creationId xmlns:a16="http://schemas.microsoft.com/office/drawing/2014/main" id="{84CA16EC-8D12-7D42-F766-A5CD2A04049A}"/>
              </a:ext>
            </a:extLst>
          </p:cNvPr>
          <p:cNvSpPr txBox="1"/>
          <p:nvPr/>
        </p:nvSpPr>
        <p:spPr>
          <a:xfrm>
            <a:off x="4760399" y="4227450"/>
            <a:ext cx="4231199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lang="e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Based in Baton Rouge, Louisiana</a:t>
            </a:r>
            <a:endParaRPr sz="2000" kern="0" dirty="0">
              <a:solidFill>
                <a:schemeClr val="tx1">
                  <a:lumMod val="65000"/>
                  <a:lumOff val="35000"/>
                </a:schemeClr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pic>
        <p:nvPicPr>
          <p:cNvPr id="71" name="Google Shape;196;p31">
            <a:extLst>
              <a:ext uri="{FF2B5EF4-FFF2-40B4-BE49-F238E27FC236}">
                <a16:creationId xmlns:a16="http://schemas.microsoft.com/office/drawing/2014/main" id="{28D66A94-C08A-0C2C-659F-E62EEAFFC5A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85044" y="3105150"/>
            <a:ext cx="632092" cy="63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41F1AF-3B98-CDEB-B9FA-3D94D6BD3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6200" y="4225658"/>
            <a:ext cx="632092" cy="63209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0F037F-FA15-6A9F-95E9-E4F1F06B6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5044" y="760404"/>
            <a:ext cx="630936" cy="6309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D6088-30ED-B2BD-F113-7F73111A08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6200" y="1995968"/>
            <a:ext cx="630936" cy="630936"/>
          </a:xfrm>
          <a:prstGeom prst="rect">
            <a:avLst/>
          </a:prstGeom>
        </p:spPr>
      </p:pic>
      <p:pic>
        <p:nvPicPr>
          <p:cNvPr id="20" name="Picture 19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69915ACA-6210-B9EA-45AA-C5EC5083E9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2" y="1367884"/>
            <a:ext cx="2518040" cy="2518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2C6DC6-2D12-A094-CF27-30EBB19ACB35}"/>
              </a:ext>
            </a:extLst>
          </p:cNvPr>
          <p:cNvSpPr txBox="1"/>
          <p:nvPr/>
        </p:nvSpPr>
        <p:spPr>
          <a:xfrm>
            <a:off x="148842" y="3892947"/>
            <a:ext cx="3203958" cy="912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latin typeface="Exo 2" pitchFamily="2" charset="0"/>
                <a:ea typeface="Exo 2" pitchFamily="2" charset="0"/>
                <a:cs typeface="Poppins Light"/>
                <a:sym typeface="Poppins Light"/>
              </a:rPr>
              <a:t>Jason Mull</a:t>
            </a: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latin typeface="Exo 2" pitchFamily="2" charset="0"/>
                <a:ea typeface="Exo 2" pitchFamily="2" charset="0"/>
                <a:cs typeface="Poppins Light"/>
                <a:sym typeface="Poppins Light"/>
              </a:rPr>
              <a:t>Senior Cybersecurity Architect</a:t>
            </a: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latin typeface="Exo 2" pitchFamily="2" charset="0"/>
                <a:ea typeface="Exo 2" pitchFamily="2" charset="0"/>
                <a:cs typeface="Poppins Light"/>
                <a:sym typeface="Poppins Light"/>
              </a:rPr>
              <a:t>Lockstep Technology Group</a:t>
            </a:r>
            <a:endParaRPr lang="en-US" sz="1600" kern="0" dirty="0">
              <a:solidFill>
                <a:srgbClr val="FFFFFF"/>
              </a:solidFill>
              <a:latin typeface="Exo 2" pitchFamily="2" charset="0"/>
              <a:ea typeface="Exo 2" pitchFamily="2" charset="0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061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D3BD7-CCFF-B698-2C74-B5CAEA64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B6C0077-AC0D-5B75-E9D5-DFFA49E4CEBE}"/>
              </a:ext>
            </a:extLst>
          </p:cNvPr>
          <p:cNvSpPr txBox="1"/>
          <p:nvPr/>
        </p:nvSpPr>
        <p:spPr>
          <a:xfrm>
            <a:off x="228599" y="1200150"/>
            <a:ext cx="4876801" cy="381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Windows-native encryption API</a:t>
            </a:r>
          </a:p>
          <a:p>
            <a:pPr marL="342900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Master keys stored per user or computer</a:t>
            </a:r>
          </a:p>
          <a:p>
            <a:pPr marL="342900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What does it protect?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Windows Vault Secrets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Chrome Sensitive Data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Many more…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0502D56-53CF-8E56-67D0-E1D399867531}"/>
              </a:ext>
            </a:extLst>
          </p:cNvPr>
          <p:cNvSpPr txBox="1"/>
          <p:nvPr/>
        </p:nvSpPr>
        <p:spPr>
          <a:xfrm>
            <a:off x="514350" y="747411"/>
            <a:ext cx="4192503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DPAPI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E89E8A60-8D87-4B39-B795-9E846932D5C1}"/>
              </a:ext>
            </a:extLst>
          </p:cNvPr>
          <p:cNvSpPr/>
          <p:nvPr/>
        </p:nvSpPr>
        <p:spPr>
          <a:xfrm flipV="1">
            <a:off x="514885" y="1123949"/>
            <a:ext cx="1313915" cy="20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41679-6E36-5E20-8032-814F47C00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820" y="0"/>
            <a:ext cx="40191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50BF2-0820-878B-8AF2-584951D8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0FADEF71-BA89-0630-8FA3-65EA62B89E62}"/>
              </a:ext>
            </a:extLst>
          </p:cNvPr>
          <p:cNvSpPr txBox="1"/>
          <p:nvPr/>
        </p:nvSpPr>
        <p:spPr>
          <a:xfrm>
            <a:off x="514350" y="747411"/>
            <a:ext cx="72580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DPAPI EXTRACTION PROCESS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144AEB1B-53D0-C47D-4DD9-7EAB4CC19BA1}"/>
              </a:ext>
            </a:extLst>
          </p:cNvPr>
          <p:cNvSpPr/>
          <p:nvPr/>
        </p:nvSpPr>
        <p:spPr>
          <a:xfrm>
            <a:off x="514885" y="1126046"/>
            <a:ext cx="6343115" cy="330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6BFB69-CD9C-2B21-83FC-7488B6EB1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9350"/>
            <a:ext cx="9144000" cy="260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49382-2804-67FF-B132-07C0F66379AA}"/>
              </a:ext>
            </a:extLst>
          </p:cNvPr>
          <p:cNvSpPr txBox="1"/>
          <p:nvPr/>
        </p:nvSpPr>
        <p:spPr>
          <a:xfrm>
            <a:off x="228599" y="1200150"/>
            <a:ext cx="8659576" cy="937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DPAPI Master Key Location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C:\users\&lt;user&gt;\appdata\roaming\microsoft\protect\&lt;SID&gt;</a:t>
            </a:r>
          </a:p>
        </p:txBody>
      </p:sp>
    </p:spTree>
    <p:extLst>
      <p:ext uri="{BB962C8B-B14F-4D97-AF65-F5344CB8AC3E}">
        <p14:creationId xmlns:p14="http://schemas.microsoft.com/office/powerpoint/2010/main" val="79210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57C421-B490-7660-45BB-3922FD749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0DD6D46-B8B6-0C93-5C06-D21B52B441B2}"/>
              </a:ext>
            </a:extLst>
          </p:cNvPr>
          <p:cNvSpPr txBox="1"/>
          <p:nvPr/>
        </p:nvSpPr>
        <p:spPr>
          <a:xfrm>
            <a:off x="514350" y="747411"/>
            <a:ext cx="78676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DPAPI EXTRACTION - APPLIED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6758C53-386F-5EFF-67BE-82ACEE004403}"/>
              </a:ext>
            </a:extLst>
          </p:cNvPr>
          <p:cNvSpPr/>
          <p:nvPr/>
        </p:nvSpPr>
        <p:spPr>
          <a:xfrm>
            <a:off x="514885" y="1126047"/>
            <a:ext cx="6495515" cy="262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 descr="Figure 11: Complete Memory Dump - Chrome Password Acquisition">
            <a:extLst>
              <a:ext uri="{FF2B5EF4-FFF2-40B4-BE49-F238E27FC236}">
                <a16:creationId xmlns:a16="http://schemas.microsoft.com/office/drawing/2014/main" id="{3D86AEED-B8B1-6C6F-A6E5-CB5499855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5" y="3867150"/>
            <a:ext cx="8632350" cy="889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94E34C-D7A3-038A-B319-ADF8F19F206A}"/>
              </a:ext>
            </a:extLst>
          </p:cNvPr>
          <p:cNvSpPr txBox="1"/>
          <p:nvPr/>
        </p:nvSpPr>
        <p:spPr>
          <a:xfrm>
            <a:off x="228599" y="1200150"/>
            <a:ext cx="8659576" cy="281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Chrome Artifact Paths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%LocalAppData%\Google\Chrome\User Data\Default\Login Data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%LocalAppData%\Google\Chrome\User Data\Local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This procedure isn’t new: The difference is extracting this data from crash dumps to lessen detection chances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515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2F168-A4E0-75CF-AD25-C79CF0727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9B11329-DB87-7A81-026A-2932776F87E7}"/>
              </a:ext>
            </a:extLst>
          </p:cNvPr>
          <p:cNvSpPr txBox="1"/>
          <p:nvPr/>
        </p:nvSpPr>
        <p:spPr>
          <a:xfrm>
            <a:off x="514350" y="747411"/>
            <a:ext cx="44386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DPAPI BEYOND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4F3023F-17C0-1B04-FD25-C3C8154EDD9F}"/>
              </a:ext>
            </a:extLst>
          </p:cNvPr>
          <p:cNvSpPr/>
          <p:nvPr/>
        </p:nvSpPr>
        <p:spPr>
          <a:xfrm flipV="1">
            <a:off x="514885" y="1123949"/>
            <a:ext cx="3218915" cy="2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8777F7-4F1F-BE03-16E8-1F1EF345A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548623"/>
              </p:ext>
            </p:extLst>
          </p:nvPr>
        </p:nvGraphicFramePr>
        <p:xfrm>
          <a:off x="304800" y="1502588"/>
          <a:ext cx="8121968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8363">
                  <a:extLst>
                    <a:ext uri="{9D8B030D-6E8A-4147-A177-3AD203B41FA5}">
                      <a16:colId xmlns:a16="http://schemas.microsoft.com/office/drawing/2014/main" val="1571954550"/>
                    </a:ext>
                  </a:extLst>
                </a:gridCol>
                <a:gridCol w="2602927">
                  <a:extLst>
                    <a:ext uri="{9D8B030D-6E8A-4147-A177-3AD203B41FA5}">
                      <a16:colId xmlns:a16="http://schemas.microsoft.com/office/drawing/2014/main" val="900328373"/>
                    </a:ext>
                  </a:extLst>
                </a:gridCol>
                <a:gridCol w="3380678">
                  <a:extLst>
                    <a:ext uri="{9D8B030D-6E8A-4147-A177-3AD203B41FA5}">
                      <a16:colId xmlns:a16="http://schemas.microsoft.com/office/drawing/2014/main" val="3728670492"/>
                    </a:ext>
                  </a:extLst>
                </a:gridCol>
              </a:tblGrid>
              <a:tr h="2744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Target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What You Get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Attack Value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140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RDP Credentials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Remote Desktop passwords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Lateral movement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8101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WiFi Passwords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Wireless PSKs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Physical network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76595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Windows Vault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VPN, shares, web passwords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Varied credential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59633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PowerShell Secure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Automation credentials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Script-embedded secrets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449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231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7B08C-3560-BC1F-7D85-83C4CCFD9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1402A7-28BB-038D-8616-30631805A073}"/>
              </a:ext>
            </a:extLst>
          </p:cNvPr>
          <p:cNvSpPr txBox="1"/>
          <p:nvPr/>
        </p:nvSpPr>
        <p:spPr>
          <a:xfrm>
            <a:off x="514350" y="747411"/>
            <a:ext cx="86296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PASSWORD MANAGERS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56D1AF8-6A8E-AB25-3D6D-1E85844E88A2}"/>
              </a:ext>
            </a:extLst>
          </p:cNvPr>
          <p:cNvSpPr/>
          <p:nvPr/>
        </p:nvSpPr>
        <p:spPr>
          <a:xfrm flipV="1">
            <a:off x="514885" y="1123949"/>
            <a:ext cx="5123915" cy="21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A95BB-E71D-B3F9-0AE7-B933609BC05B}"/>
              </a:ext>
            </a:extLst>
          </p:cNvPr>
          <p:cNvSpPr txBox="1"/>
          <p:nvPr/>
        </p:nvSpPr>
        <p:spPr>
          <a:xfrm>
            <a:off x="228599" y="1200150"/>
            <a:ext cx="4722897" cy="3199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An interesting attack vector, depending on the timing of the crash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Vault passwords unencrypted in memory when the vault is unlocked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What about the master passwords, though?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2BA0C-4D72-58FD-7278-A7DDB684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276350"/>
            <a:ext cx="3352800" cy="37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40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41299-C38B-E446-76C0-F8599B96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012(1)">
            <a:hlinkClick r:id="" action="ppaction://media"/>
            <a:extLst>
              <a:ext uri="{FF2B5EF4-FFF2-40B4-BE49-F238E27FC236}">
                <a16:creationId xmlns:a16="http://schemas.microsoft.com/office/drawing/2014/main" id="{D97DD978-4EB7-B056-ACC7-72C705BB5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-19050"/>
            <a:ext cx="8524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C0DE5-96B5-87A1-A66F-7AD8C586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769D2BD-CBF6-5192-5CDC-DBAFBD790BDA}"/>
              </a:ext>
            </a:extLst>
          </p:cNvPr>
          <p:cNvSpPr txBox="1"/>
          <p:nvPr/>
        </p:nvSpPr>
        <p:spPr>
          <a:xfrm>
            <a:off x="457200" y="2114550"/>
            <a:ext cx="7086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Oxanium" pitchFamily="2" charset="0"/>
                <a:ea typeface="League Spartan"/>
                <a:cs typeface="League Spartan"/>
                <a:sym typeface="League Spartan"/>
              </a:rPr>
              <a:t>Detection &amp; Remediation Options</a:t>
            </a:r>
          </a:p>
        </p:txBody>
      </p:sp>
    </p:spTree>
    <p:extLst>
      <p:ext uri="{BB962C8B-B14F-4D97-AF65-F5344CB8AC3E}">
        <p14:creationId xmlns:p14="http://schemas.microsoft.com/office/powerpoint/2010/main" val="3268230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D2FAE7-87BA-3B9C-5356-ED0F8981E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BFE093D-96DE-2BC8-A373-8945D495D56D}"/>
              </a:ext>
            </a:extLst>
          </p:cNvPr>
          <p:cNvSpPr txBox="1"/>
          <p:nvPr/>
        </p:nvSpPr>
        <p:spPr>
          <a:xfrm>
            <a:off x="514350" y="747411"/>
            <a:ext cx="28384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accent4"/>
                </a:solidFill>
                <a:latin typeface="Oxanium" pitchFamily="2" charset="0"/>
                <a:ea typeface="League Spartan"/>
                <a:cs typeface="League Spartan"/>
                <a:sym typeface="League Spartan"/>
              </a:rPr>
              <a:t>EVENT LOGS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8563E89-85AC-33FB-BB93-2846569D88D4}"/>
              </a:ext>
            </a:extLst>
          </p:cNvPr>
          <p:cNvSpPr/>
          <p:nvPr/>
        </p:nvSpPr>
        <p:spPr>
          <a:xfrm flipV="1">
            <a:off x="514885" y="1123949"/>
            <a:ext cx="2685515" cy="21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EA230E-6E44-3CD9-B62B-14AD64AB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335" y="0"/>
            <a:ext cx="3882665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4903E-E0C8-A550-BD19-FC6F9C859BB7}"/>
              </a:ext>
            </a:extLst>
          </p:cNvPr>
          <p:cNvSpPr txBox="1"/>
          <p:nvPr/>
        </p:nvSpPr>
        <p:spPr>
          <a:xfrm>
            <a:off x="228599" y="1200150"/>
            <a:ext cx="4722897" cy="370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System Event ID 1001 records crash dump creations, if enabled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Sigma rules can be used to search for this ID at scale using tools like Chainsaw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  <a:hlinkClick r:id="rId5"/>
              </a:rPr>
              <a:t>GitHub – Crash Dump Created by Operating System</a:t>
            </a:r>
            <a:endParaRPr lang="en-US" sz="2000" kern="0" dirty="0">
              <a:solidFill>
                <a:srgbClr val="000000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998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68F88-CF05-F86F-6457-FFA0F6E51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8A6B5C9-1493-1322-C787-BED1AB4BA0D9}"/>
              </a:ext>
            </a:extLst>
          </p:cNvPr>
          <p:cNvSpPr txBox="1"/>
          <p:nvPr/>
        </p:nvSpPr>
        <p:spPr>
          <a:xfrm>
            <a:off x="514350" y="747411"/>
            <a:ext cx="30670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accent4"/>
                </a:solidFill>
                <a:latin typeface="Oxanium" pitchFamily="2" charset="0"/>
                <a:ea typeface="League Spartan"/>
                <a:cs typeface="League Spartan"/>
                <a:sym typeface="League Spartan"/>
              </a:rPr>
              <a:t>EDR ACTIVITY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7A77DF3-CA20-ABA5-05C0-C2924C629094}"/>
              </a:ext>
            </a:extLst>
          </p:cNvPr>
          <p:cNvSpPr/>
          <p:nvPr/>
        </p:nvSpPr>
        <p:spPr>
          <a:xfrm flipV="1">
            <a:off x="514885" y="1123949"/>
            <a:ext cx="2990315" cy="2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450" dirty="0"/>
          </a:p>
        </p:txBody>
      </p:sp>
      <p:pic>
        <p:nvPicPr>
          <p:cNvPr id="2" name="Picture 1" descr="Figure 20: Sentinel One Deep Visibility Query Results">
            <a:extLst>
              <a:ext uri="{FF2B5EF4-FFF2-40B4-BE49-F238E27FC236}">
                <a16:creationId xmlns:a16="http://schemas.microsoft.com/office/drawing/2014/main" id="{FF37DB75-3753-F0F7-B147-C4F7315F4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1429"/>
          <a:stretch>
            <a:fillRect/>
          </a:stretch>
        </p:blipFill>
        <p:spPr>
          <a:xfrm>
            <a:off x="392805" y="2876550"/>
            <a:ext cx="8443711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ED3A8-FD4D-1014-62AA-C61BEBEC59E4}"/>
              </a:ext>
            </a:extLst>
          </p:cNvPr>
          <p:cNvSpPr txBox="1"/>
          <p:nvPr/>
        </p:nvSpPr>
        <p:spPr>
          <a:xfrm>
            <a:off x="392805" y="1320117"/>
            <a:ext cx="868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event.type = "Registry Value Create" </a:t>
            </a: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AND ( </a:t>
            </a: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registry.keyPath CONTAINS ANYCASE "\\Control\\CrashControl\\LastCrashdump\\Info" </a:t>
            </a: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OR </a:t>
            </a: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registry.keyPath CONTAINS ANYCASE "\\Control\\CrashControl\\MachineCrash\\DumpFile" </a:t>
            </a: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endParaRPr lang="en-US" sz="1200" b="0" i="0" u="none" strike="noStrike" baseline="0" dirty="0">
              <a:solidFill>
                <a:srgbClr val="000000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3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4E9C36-1759-FAB1-340F-D01F0C215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5BB0C63-FA51-9BF6-24ED-1F2CFC6FFAF4}"/>
              </a:ext>
            </a:extLst>
          </p:cNvPr>
          <p:cNvSpPr txBox="1"/>
          <p:nvPr/>
        </p:nvSpPr>
        <p:spPr>
          <a:xfrm>
            <a:off x="514350" y="747411"/>
            <a:ext cx="405765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accent4"/>
                </a:solidFill>
                <a:latin typeface="Oxanium" pitchFamily="2" charset="0"/>
                <a:ea typeface="League Spartan"/>
                <a:cs typeface="League Spartan"/>
                <a:sym typeface="League Spartan"/>
              </a:rPr>
              <a:t>FILE SIGNATURES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E53CC24-4035-BF62-0BC2-C01919533469}"/>
              </a:ext>
            </a:extLst>
          </p:cNvPr>
          <p:cNvSpPr/>
          <p:nvPr/>
        </p:nvSpPr>
        <p:spPr>
          <a:xfrm flipV="1">
            <a:off x="514885" y="1123949"/>
            <a:ext cx="3828515" cy="21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450" dirty="0"/>
          </a:p>
        </p:txBody>
      </p:sp>
      <p:pic>
        <p:nvPicPr>
          <p:cNvPr id="5" name="Picture 4" descr="Figure 21: System Crash Dump File Header">
            <a:extLst>
              <a:ext uri="{FF2B5EF4-FFF2-40B4-BE49-F238E27FC236}">
                <a16:creationId xmlns:a16="http://schemas.microsoft.com/office/drawing/2014/main" id="{8E1AE56A-C525-3D3B-9C4E-5DE889CDA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7" y="2973534"/>
            <a:ext cx="8044133" cy="2092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64BF45-38DC-1D14-E6DA-ED19B48A51E0}"/>
              </a:ext>
            </a:extLst>
          </p:cNvPr>
          <p:cNvSpPr txBox="1"/>
          <p:nvPr/>
        </p:nvSpPr>
        <p:spPr>
          <a:xfrm>
            <a:off x="228599" y="1200150"/>
            <a:ext cx="8659576" cy="215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Defenders can search for crash dump files on an endpoint using PowerShell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  <a:hlinkClick r:id="rId5"/>
              </a:rPr>
              <a:t>PowerShell can search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for file headers, rather than specific file names and paths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8754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1B1F7-4E49-EF73-C5FE-11E8B5FE6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96B5D42C-A6AD-D790-02CE-59C7054EE81F}"/>
              </a:ext>
            </a:extLst>
          </p:cNvPr>
          <p:cNvSpPr/>
          <p:nvPr/>
        </p:nvSpPr>
        <p:spPr>
          <a:xfrm>
            <a:off x="0" y="0"/>
            <a:ext cx="2819400" cy="5143500"/>
          </a:xfrm>
          <a:custGeom>
            <a:avLst/>
            <a:gdLst/>
            <a:ahLst/>
            <a:cxnLst/>
            <a:rect l="l" t="t" r="r" b="b"/>
            <a:pathLst>
              <a:path w="812800" h="2709333">
                <a:moveTo>
                  <a:pt x="0" y="0"/>
                </a:moveTo>
                <a:lnTo>
                  <a:pt x="812800" y="0"/>
                </a:lnTo>
                <a:lnTo>
                  <a:pt x="812800" y="2709333"/>
                </a:lnTo>
                <a:lnTo>
                  <a:pt x="0" y="2709333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7030A0"/>
            </a:solidFill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DEBAAFE-5B91-2441-0AD6-3B282BF3A379}"/>
              </a:ext>
            </a:extLst>
          </p:cNvPr>
          <p:cNvSpPr txBox="1"/>
          <p:nvPr/>
        </p:nvSpPr>
        <p:spPr>
          <a:xfrm>
            <a:off x="514350" y="747411"/>
            <a:ext cx="2478732" cy="404854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Oxanium" pitchFamily="2" charset="0"/>
                <a:ea typeface="League Spartan"/>
                <a:cs typeface="League Spartan"/>
                <a:sym typeface="League Spartan"/>
              </a:rPr>
              <a:t>AGENDA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DF77915-BE34-21C5-2432-D626710A7C18}"/>
              </a:ext>
            </a:extLst>
          </p:cNvPr>
          <p:cNvSpPr/>
          <p:nvPr/>
        </p:nvSpPr>
        <p:spPr>
          <a:xfrm>
            <a:off x="514885" y="1126053"/>
            <a:ext cx="1847315" cy="26211"/>
          </a:xfrm>
          <a:prstGeom prst="line">
            <a:avLst/>
          </a:prstGeom>
          <a:ln w="3810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450" dirty="0">
              <a:solidFill>
                <a:schemeClr val="bg1"/>
              </a:solidFill>
            </a:endParaRPr>
          </a:p>
        </p:txBody>
      </p:sp>
      <p:sp>
        <p:nvSpPr>
          <p:cNvPr id="13" name="Google Shape;188;p31">
            <a:extLst>
              <a:ext uri="{FF2B5EF4-FFF2-40B4-BE49-F238E27FC236}">
                <a16:creationId xmlns:a16="http://schemas.microsoft.com/office/drawing/2014/main" id="{108EB855-26F7-84ED-E2C0-A584F51411E0}"/>
              </a:ext>
            </a:extLst>
          </p:cNvPr>
          <p:cNvSpPr/>
          <p:nvPr/>
        </p:nvSpPr>
        <p:spPr>
          <a:xfrm>
            <a:off x="2971800" y="4324350"/>
            <a:ext cx="480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Detection &amp; Remediation Options</a:t>
            </a:r>
            <a:endParaRPr sz="2000" kern="0" dirty="0">
              <a:solidFill>
                <a:srgbClr val="FFFFFF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sp>
        <p:nvSpPr>
          <p:cNvPr id="17" name="Google Shape;188;p31">
            <a:extLst>
              <a:ext uri="{FF2B5EF4-FFF2-40B4-BE49-F238E27FC236}">
                <a16:creationId xmlns:a16="http://schemas.microsoft.com/office/drawing/2014/main" id="{B8D93DFB-BC02-B316-0356-F4C9430C620B}"/>
              </a:ext>
            </a:extLst>
          </p:cNvPr>
          <p:cNvSpPr/>
          <p:nvPr/>
        </p:nvSpPr>
        <p:spPr>
          <a:xfrm>
            <a:off x="2971800" y="1352550"/>
            <a:ext cx="4800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Crash Dump Crash Course</a:t>
            </a:r>
            <a:endParaRPr sz="2000" kern="0" dirty="0">
              <a:solidFill>
                <a:srgbClr val="FFFFFF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sp>
        <p:nvSpPr>
          <p:cNvPr id="18" name="Google Shape;188;p31">
            <a:extLst>
              <a:ext uri="{FF2B5EF4-FFF2-40B4-BE49-F238E27FC236}">
                <a16:creationId xmlns:a16="http://schemas.microsoft.com/office/drawing/2014/main" id="{C7D77AEB-9B16-66CF-EB77-79DED08BBEE2}"/>
              </a:ext>
            </a:extLst>
          </p:cNvPr>
          <p:cNvSpPr/>
          <p:nvPr/>
        </p:nvSpPr>
        <p:spPr>
          <a:xfrm>
            <a:off x="2971800" y="3417673"/>
            <a:ext cx="480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Weaponizing Crash Dumps</a:t>
            </a:r>
            <a:endParaRPr sz="2000" kern="0" dirty="0">
              <a:solidFill>
                <a:srgbClr val="FFFFFF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sp>
        <p:nvSpPr>
          <p:cNvPr id="19" name="Google Shape;188;p31">
            <a:extLst>
              <a:ext uri="{FF2B5EF4-FFF2-40B4-BE49-F238E27FC236}">
                <a16:creationId xmlns:a16="http://schemas.microsoft.com/office/drawing/2014/main" id="{82AD54F0-1113-C9F0-3425-8FE548975AB2}"/>
              </a:ext>
            </a:extLst>
          </p:cNvPr>
          <p:cNvSpPr/>
          <p:nvPr/>
        </p:nvSpPr>
        <p:spPr>
          <a:xfrm>
            <a:off x="2971800" y="2526543"/>
            <a:ext cx="480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Where’s the Value Here? </a:t>
            </a:r>
            <a:endParaRPr sz="2000" kern="0" dirty="0">
              <a:solidFill>
                <a:srgbClr val="FFFFFF"/>
              </a:solidFill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A57F320-A614-5FBF-E6F7-F053E4116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9230" y="2439675"/>
            <a:ext cx="630936" cy="6309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5793AB6-9809-0E19-04F4-36834F93C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9230" y="3330805"/>
            <a:ext cx="630936" cy="63093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6077E6F-C191-53A1-89F3-551E1CC13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9230" y="1518110"/>
            <a:ext cx="630936" cy="63093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2A7D946-EBBA-A202-D30F-23999135F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1515" y="4237482"/>
            <a:ext cx="630936" cy="6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22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AB2108-7C63-DBD2-A015-2CCB84BF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47A88E6-96D8-78AB-1C93-C1FF5B484133}"/>
              </a:ext>
            </a:extLst>
          </p:cNvPr>
          <p:cNvSpPr txBox="1"/>
          <p:nvPr/>
        </p:nvSpPr>
        <p:spPr>
          <a:xfrm>
            <a:off x="514350" y="747411"/>
            <a:ext cx="405765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accent4"/>
                </a:solidFill>
                <a:latin typeface="Oxanium" pitchFamily="2" charset="0"/>
                <a:ea typeface="League Spartan"/>
                <a:cs typeface="League Spartan"/>
                <a:sym typeface="League Spartan"/>
              </a:rPr>
              <a:t>FILE SIGNATURES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BFAE0D0-D7A7-261D-8557-6089417F409C}"/>
              </a:ext>
            </a:extLst>
          </p:cNvPr>
          <p:cNvSpPr/>
          <p:nvPr/>
        </p:nvSpPr>
        <p:spPr>
          <a:xfrm flipV="1">
            <a:off x="514885" y="1123949"/>
            <a:ext cx="3828515" cy="21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450" dirty="0"/>
          </a:p>
        </p:txBody>
      </p:sp>
      <p:pic>
        <p:nvPicPr>
          <p:cNvPr id="2" name="Picture 1" descr="Figure 23: Proof-Of-Concept Script Output">
            <a:extLst>
              <a:ext uri="{FF2B5EF4-FFF2-40B4-BE49-F238E27FC236}">
                <a16:creationId xmlns:a16="http://schemas.microsoft.com/office/drawing/2014/main" id="{CF93ED7C-4D82-58CD-5757-2C1CF13E5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08" y="3333750"/>
            <a:ext cx="8394492" cy="160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86A98E-BCCA-57B9-8D10-F0CFCDCD6403}"/>
              </a:ext>
            </a:extLst>
          </p:cNvPr>
          <p:cNvSpPr txBox="1"/>
          <p:nvPr/>
        </p:nvSpPr>
        <p:spPr>
          <a:xfrm>
            <a:off x="228599" y="1200150"/>
            <a:ext cx="8659576" cy="2507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Script output provides a clean list of crash dump path, size, and type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Currently runs per endpoint, but can be modified to connect to remote endpoints or be deployed through remote management solutions</a:t>
            </a:r>
          </a:p>
          <a:p>
            <a:pPr marL="571500" lvl="1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314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28D8A-E9FA-1BC1-2959-8A8E8EC63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03C2BD19-856A-5076-4E79-DE05BBE93BE1}"/>
              </a:ext>
            </a:extLst>
          </p:cNvPr>
          <p:cNvSpPr txBox="1"/>
          <p:nvPr/>
        </p:nvSpPr>
        <p:spPr>
          <a:xfrm>
            <a:off x="457200" y="2114550"/>
            <a:ext cx="7086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9736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DC77-40E1-67DB-2BE9-3FA9AE94C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7F39D71-9142-6A10-3E09-CD9EFC8786D0}"/>
              </a:ext>
            </a:extLst>
          </p:cNvPr>
          <p:cNvSpPr txBox="1"/>
          <p:nvPr/>
        </p:nvSpPr>
        <p:spPr>
          <a:xfrm>
            <a:off x="514350" y="747411"/>
            <a:ext cx="4192503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TAKEAWAYS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DE9EF40D-900A-98A4-827A-FB336E9A1510}"/>
              </a:ext>
            </a:extLst>
          </p:cNvPr>
          <p:cNvSpPr/>
          <p:nvPr/>
        </p:nvSpPr>
        <p:spPr>
          <a:xfrm flipV="1">
            <a:off x="514885" y="1123949"/>
            <a:ext cx="2685515" cy="20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00964-0D07-FB98-D44D-C650003340C7}"/>
              </a:ext>
            </a:extLst>
          </p:cNvPr>
          <p:cNvSpPr txBox="1"/>
          <p:nvPr/>
        </p:nvSpPr>
        <p:spPr>
          <a:xfrm>
            <a:off x="228599" y="1200150"/>
            <a:ext cx="8659576" cy="4368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Crash dumps: Do we really need to automatically generate them?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There’s a lot of potential for valuable information, but timing, and a little bit of luck, is frequently needed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Many of these examples required larger dump formats, though these are not the default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More data types are out there within all crash dump types, finding them just requires a bit of curiosity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  <a:p>
            <a:pPr marL="5715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4718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9D7FB-A575-6012-A553-5A1AF3C4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44BB2E15-95D5-28E6-A920-803DD46C668B}"/>
              </a:ext>
            </a:extLst>
          </p:cNvPr>
          <p:cNvSpPr/>
          <p:nvPr/>
        </p:nvSpPr>
        <p:spPr>
          <a:xfrm>
            <a:off x="0" y="0"/>
            <a:ext cx="2819400" cy="5143500"/>
          </a:xfrm>
          <a:custGeom>
            <a:avLst/>
            <a:gdLst/>
            <a:ahLst/>
            <a:cxnLst/>
            <a:rect l="l" t="t" r="r" b="b"/>
            <a:pathLst>
              <a:path w="812800" h="2709333">
                <a:moveTo>
                  <a:pt x="0" y="0"/>
                </a:moveTo>
                <a:lnTo>
                  <a:pt x="812800" y="0"/>
                </a:lnTo>
                <a:lnTo>
                  <a:pt x="812800" y="2709333"/>
                </a:lnTo>
                <a:lnTo>
                  <a:pt x="0" y="2709333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rgbClr val="7030A0"/>
            </a:solidFill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68EB55-E77D-B670-A748-8657104D2AB3}"/>
              </a:ext>
            </a:extLst>
          </p:cNvPr>
          <p:cNvSpPr txBox="1"/>
          <p:nvPr/>
        </p:nvSpPr>
        <p:spPr>
          <a:xfrm>
            <a:off x="514350" y="747411"/>
            <a:ext cx="2478732" cy="404854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CONTACT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8CE206B-CF76-141D-E5D6-B0A156826436}"/>
              </a:ext>
            </a:extLst>
          </p:cNvPr>
          <p:cNvSpPr/>
          <p:nvPr/>
        </p:nvSpPr>
        <p:spPr>
          <a:xfrm>
            <a:off x="514885" y="1126053"/>
            <a:ext cx="2075915" cy="26212"/>
          </a:xfrm>
          <a:prstGeom prst="line">
            <a:avLst/>
          </a:prstGeom>
          <a:ln w="3810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Google Shape;188;p31">
            <a:extLst>
              <a:ext uri="{FF2B5EF4-FFF2-40B4-BE49-F238E27FC236}">
                <a16:creationId xmlns:a16="http://schemas.microsoft.com/office/drawing/2014/main" id="{9BB617F5-1F0B-6271-88B7-94FD80AD0112}"/>
              </a:ext>
            </a:extLst>
          </p:cNvPr>
          <p:cNvSpPr/>
          <p:nvPr/>
        </p:nvSpPr>
        <p:spPr>
          <a:xfrm>
            <a:off x="2971800" y="1715159"/>
            <a:ext cx="4800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https://jasonmull.com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sp>
        <p:nvSpPr>
          <p:cNvPr id="18" name="Google Shape;188;p31">
            <a:extLst>
              <a:ext uri="{FF2B5EF4-FFF2-40B4-BE49-F238E27FC236}">
                <a16:creationId xmlns:a16="http://schemas.microsoft.com/office/drawing/2014/main" id="{58095E9D-6291-7258-D07B-301C32B7C6D5}"/>
              </a:ext>
            </a:extLst>
          </p:cNvPr>
          <p:cNvSpPr/>
          <p:nvPr/>
        </p:nvSpPr>
        <p:spPr>
          <a:xfrm>
            <a:off x="2971800" y="3780282"/>
            <a:ext cx="480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ctr" anchorCtr="0">
            <a:noAutofit/>
          </a:bodyPr>
          <a:lstStyle/>
          <a:p>
            <a:pPr lvl="0" defTabSz="914400">
              <a:lnSpc>
                <a:spcPct val="115000"/>
              </a:lnSpc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https://bit.ly/OffensiveCrashDumps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sp>
        <p:nvSpPr>
          <p:cNvPr id="19" name="Google Shape;188;p31">
            <a:extLst>
              <a:ext uri="{FF2B5EF4-FFF2-40B4-BE49-F238E27FC236}">
                <a16:creationId xmlns:a16="http://schemas.microsoft.com/office/drawing/2014/main" id="{D388C86E-3AA6-481E-4E6D-60A023F32D5A}"/>
              </a:ext>
            </a:extLst>
          </p:cNvPr>
          <p:cNvSpPr/>
          <p:nvPr/>
        </p:nvSpPr>
        <p:spPr>
          <a:xfrm>
            <a:off x="2971800" y="2889152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https://www.linkedin.com/in/jasonmull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AECDB50-F3C7-F057-CCBE-F3BCAFDC8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39230" y="2802284"/>
            <a:ext cx="630936" cy="63093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8BC0E92-55B5-E543-7BE3-A6EA8F26A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039230" y="3693414"/>
            <a:ext cx="630936" cy="63093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37F3352-7BBB-8CDA-80F8-BAD8320E7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039230" y="1880719"/>
            <a:ext cx="630936" cy="6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0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DA1F6-2E79-EEA0-91C9-B93458FE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6653E26F-AF90-0D5F-B382-FC609426048A}"/>
              </a:ext>
            </a:extLst>
          </p:cNvPr>
          <p:cNvSpPr txBox="1"/>
          <p:nvPr/>
        </p:nvSpPr>
        <p:spPr>
          <a:xfrm>
            <a:off x="514350" y="747411"/>
            <a:ext cx="4192503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83DA43B0-6E56-589B-D075-3A492387EE16}"/>
              </a:ext>
            </a:extLst>
          </p:cNvPr>
          <p:cNvSpPr/>
          <p:nvPr/>
        </p:nvSpPr>
        <p:spPr>
          <a:xfrm flipV="1">
            <a:off x="514885" y="1123949"/>
            <a:ext cx="2914115" cy="20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01454-034F-1EF9-3561-6B64398131D7}"/>
              </a:ext>
            </a:extLst>
          </p:cNvPr>
          <p:cNvSpPr txBox="1"/>
          <p:nvPr/>
        </p:nvSpPr>
        <p:spPr>
          <a:xfrm>
            <a:off x="228599" y="1200150"/>
            <a:ext cx="8659576" cy="4782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1050" dirty="0">
                <a:latin typeface="Anonymous Pro" panose="02060609030202000504" pitchFamily="49" charset="0"/>
                <a:ea typeface="Anonymous Pro" panose="02060609030202000504" pitchFamily="49" charset="0"/>
                <a:hlinkClick r:id="rId4"/>
              </a:rPr>
              <a:t>From Crash to Compromise: Unlocking the Potential of Windows Crash Dumps in Offensive Security | SANS Institute</a:t>
            </a:r>
            <a:endParaRPr lang="en-US" sz="1050" dirty="0">
              <a:latin typeface="Anonymous Pro" panose="02060609030202000504" pitchFamily="49" charset="0"/>
              <a:ea typeface="Anonymous Pro" panose="02060609030202000504" pitchFamily="49" charset="0"/>
              <a:hlinkClick r:id="rId5"/>
            </a:endParaRPr>
          </a:p>
          <a:p>
            <a:pPr lvl="0" defTabSz="914400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1050" dirty="0">
                <a:latin typeface="Anonymous Pro" panose="02060609030202000504" pitchFamily="49" charset="0"/>
                <a:ea typeface="Anonymous Pro" panose="02060609030202000504" pitchFamily="49" charset="0"/>
                <a:hlinkClick r:id="rId5"/>
              </a:rPr>
              <a:t>Understanding Crash Dump Files | Microsoft Community Hub</a:t>
            </a:r>
            <a:endParaRPr lang="en-US" sz="10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lvl="0" defTabSz="914400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1050" dirty="0">
                <a:latin typeface="Anonymous Pro" panose="02060609030202000504" pitchFamily="49" charset="0"/>
                <a:ea typeface="Anonymous Pro" panose="02060609030202000504" pitchFamily="49" charset="0"/>
                <a:hlinkClick r:id="rId6"/>
              </a:rPr>
              <a:t>GitHub - ufrisk/MemProcFS: MemProcFS</a:t>
            </a:r>
            <a:endParaRPr lang="en-US" sz="10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lvl="0" defTabSz="914400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1050" dirty="0">
                <a:latin typeface="Anonymous Pro" panose="02060609030202000504" pitchFamily="49" charset="0"/>
                <a:ea typeface="Anonymous Pro" panose="02060609030202000504" pitchFamily="49" charset="0"/>
                <a:hlinkClick r:id="rId7"/>
              </a:rPr>
              <a:t>GitHub - skelsec/pypykatz: Mimikatz implementation in pure Python</a:t>
            </a:r>
            <a:endParaRPr lang="en-US" sz="10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lvl="0" defTabSz="914400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1050" dirty="0">
                <a:latin typeface="Anonymous Pro" panose="02060609030202000504" pitchFamily="49" charset="0"/>
                <a:ea typeface="Anonymous Pro" panose="02060609030202000504" pitchFamily="49" charset="0"/>
                <a:hlinkClick r:id="rId8"/>
              </a:rPr>
              <a:t>GitHub - 0xNemo/MemProcFS_lsass: Fork MemProcFS pour faire un mini dump de lsass</a:t>
            </a:r>
            <a:endParaRPr lang="en-US" sz="10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lvl="0" defTabSz="914400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1050" dirty="0">
                <a:latin typeface="Anonymous Pro" panose="02060609030202000504" pitchFamily="49" charset="0"/>
                <a:ea typeface="Anonymous Pro" panose="02060609030202000504" pitchFamily="49" charset="0"/>
                <a:hlinkClick r:id="rId9"/>
              </a:rPr>
              <a:t>sigma/rules/windows/process_creation/proc_creation_win_sqlite_firefox_gecko_profile_data.yml at master · SigmaHQ/sigma · GitHub</a:t>
            </a:r>
            <a:endParaRPr lang="en-US" sz="10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lvl="0" defTabSz="914400">
              <a:spcAft>
                <a:spcPts val="1200"/>
              </a:spcAft>
              <a:buClr>
                <a:srgbClr val="000000"/>
              </a:buClr>
              <a:defRPr/>
            </a:pPr>
            <a:r>
              <a:rPr lang="fr-FR" sz="1050" dirty="0">
                <a:latin typeface="Anonymous Pro" panose="02060609030202000504" pitchFamily="49" charset="0"/>
                <a:ea typeface="Anonymous Pro" panose="02060609030202000504" pitchFamily="49" charset="0"/>
                <a:hlinkClick r:id="rId10"/>
              </a:rPr>
              <a:t>Steal Web Session Cookie, Technique T1539 - Enterprise | MITRE ATT&amp;CK®</a:t>
            </a:r>
            <a:endParaRPr lang="fr-FR" sz="10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lvl="0" defTabSz="914400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1050" dirty="0">
                <a:latin typeface="Anonymous Pro" panose="02060609030202000504" pitchFamily="49" charset="0"/>
                <a:ea typeface="Anonymous Pro" panose="02060609030202000504" pitchFamily="49" charset="0"/>
                <a:hlinkClick r:id="rId11"/>
              </a:rPr>
              <a:t>Credentials from Password Stores: Credentials from Web Browsers, Sub-technique T1555.003 - Enterprise | MITRE ATT&amp;CK®</a:t>
            </a:r>
            <a:endParaRPr lang="en-US" sz="10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lvl="0" defTabSz="914400">
              <a:spcAft>
                <a:spcPts val="1200"/>
              </a:spcAft>
              <a:buClr>
                <a:srgbClr val="000000"/>
              </a:buClr>
              <a:defRPr/>
            </a:pPr>
            <a:r>
              <a:rPr lang="en-US" sz="1050" dirty="0">
                <a:latin typeface="Anonymous Pro" panose="02060609030202000504" pitchFamily="49" charset="0"/>
                <a:ea typeface="Anonymous Pro" panose="02060609030202000504" pitchFamily="49" charset="0"/>
                <a:hlinkClick r:id="rId12"/>
              </a:rPr>
              <a:t>Recovering Windows Secrets and EFS Certificates Offline</a:t>
            </a:r>
            <a:endParaRPr lang="en-US" sz="10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lvl="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defRPr/>
            </a:pPr>
            <a:endParaRPr lang="fr-FR" sz="1050" dirty="0"/>
          </a:p>
          <a:p>
            <a:pPr lvl="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defRPr/>
            </a:pPr>
            <a:endParaRPr lang="en-US" sz="1050" dirty="0"/>
          </a:p>
          <a:p>
            <a:pPr lvl="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defRPr/>
            </a:pPr>
            <a:endParaRPr lang="en-US" sz="1050" dirty="0"/>
          </a:p>
          <a:p>
            <a:pPr lvl="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defRPr/>
            </a:pPr>
            <a:endParaRPr lang="en-US" sz="1050" dirty="0"/>
          </a:p>
          <a:p>
            <a:pPr lvl="0" defTabSz="914400">
              <a:lnSpc>
                <a:spcPct val="115000"/>
              </a:lnSpc>
              <a:spcAft>
                <a:spcPts val="1200"/>
              </a:spcAft>
              <a:buClr>
                <a:srgbClr val="000000"/>
              </a:buClr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" panose="02060609030202000504" pitchFamily="49" charset="0"/>
              <a:ea typeface="Anonymous Pro" panose="02060609030202000504" pitchFamily="49" charset="0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424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3924FA-79EE-6410-F01C-A2F2ABA99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7CB9389-C0F5-77F6-D8BC-02E60E91AB7B}"/>
              </a:ext>
            </a:extLst>
          </p:cNvPr>
          <p:cNvSpPr txBox="1"/>
          <p:nvPr/>
        </p:nvSpPr>
        <p:spPr>
          <a:xfrm>
            <a:off x="457200" y="2114550"/>
            <a:ext cx="7086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Crash Dump Crash Course</a:t>
            </a:r>
          </a:p>
        </p:txBody>
      </p:sp>
    </p:spTree>
    <p:extLst>
      <p:ext uri="{BB962C8B-B14F-4D97-AF65-F5344CB8AC3E}">
        <p14:creationId xmlns:p14="http://schemas.microsoft.com/office/powerpoint/2010/main" val="233879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88FB4-9769-C565-D1A3-21B57347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C8C993B-AD63-AD8C-3488-D627FA7A6E7E}"/>
              </a:ext>
            </a:extLst>
          </p:cNvPr>
          <p:cNvSpPr txBox="1"/>
          <p:nvPr/>
        </p:nvSpPr>
        <p:spPr>
          <a:xfrm>
            <a:off x="514350" y="747411"/>
            <a:ext cx="44386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CRASH DUMP TYPES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87ECAEC-58BA-2172-7E9C-1D55EE1CFDE1}"/>
              </a:ext>
            </a:extLst>
          </p:cNvPr>
          <p:cNvSpPr/>
          <p:nvPr/>
        </p:nvSpPr>
        <p:spPr>
          <a:xfrm flipV="1">
            <a:off x="514885" y="1123949"/>
            <a:ext cx="4361915" cy="21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A8EB3D-A5CA-65EA-B8BA-160249E13B92}"/>
              </a:ext>
            </a:extLst>
          </p:cNvPr>
          <p:cNvSpPr/>
          <p:nvPr/>
        </p:nvSpPr>
        <p:spPr>
          <a:xfrm>
            <a:off x="514350" y="1504950"/>
            <a:ext cx="2381250" cy="28194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3DBFDE-27CA-EDA7-1C07-FE3557FD0909}"/>
              </a:ext>
            </a:extLst>
          </p:cNvPr>
          <p:cNvSpPr/>
          <p:nvPr/>
        </p:nvSpPr>
        <p:spPr>
          <a:xfrm>
            <a:off x="3429000" y="2724150"/>
            <a:ext cx="2381250" cy="1600200"/>
          </a:xfrm>
          <a:prstGeom prst="roundRect">
            <a:avLst/>
          </a:prstGeom>
          <a:solidFill>
            <a:srgbClr val="64A2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0141FC-AD37-A427-7826-AAF394CF49D4}"/>
              </a:ext>
            </a:extLst>
          </p:cNvPr>
          <p:cNvSpPr/>
          <p:nvPr/>
        </p:nvSpPr>
        <p:spPr>
          <a:xfrm>
            <a:off x="6343650" y="3486150"/>
            <a:ext cx="2381250" cy="838200"/>
          </a:xfrm>
          <a:prstGeom prst="roundRect">
            <a:avLst/>
          </a:prstGeom>
          <a:solidFill>
            <a:srgbClr val="6480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FB0618-FC68-F874-97C5-CEA8366793B2}"/>
              </a:ext>
            </a:extLst>
          </p:cNvPr>
          <p:cNvSpPr txBox="1"/>
          <p:nvPr/>
        </p:nvSpPr>
        <p:spPr>
          <a:xfrm>
            <a:off x="914400" y="4396089"/>
            <a:ext cx="15781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Complete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B8315-B532-5534-1330-6E2470040209}"/>
              </a:ext>
            </a:extLst>
          </p:cNvPr>
          <p:cNvSpPr txBox="1"/>
          <p:nvPr/>
        </p:nvSpPr>
        <p:spPr>
          <a:xfrm>
            <a:off x="4143374" y="4396089"/>
            <a:ext cx="1038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Active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69299-B8C6-CE14-731D-440DA7FAB3B3}"/>
              </a:ext>
            </a:extLst>
          </p:cNvPr>
          <p:cNvSpPr txBox="1"/>
          <p:nvPr/>
        </p:nvSpPr>
        <p:spPr>
          <a:xfrm>
            <a:off x="6734175" y="4391163"/>
            <a:ext cx="1744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nymous Pro" panose="02060609030202000504" pitchFamily="49" charset="0"/>
                <a:ea typeface="Anonymous Pro" panose="02060609030202000504" pitchFamily="49" charset="0"/>
                <a:cs typeface="Poppins Light"/>
                <a:sym typeface="Poppins Light"/>
              </a:rPr>
              <a:t>Automatic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06BF017-A04F-0677-39B7-9894A475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9507" y="2571750"/>
            <a:ext cx="630936" cy="6309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E9DB4F-0AFF-959A-B5CE-9607BB585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157" y="3256722"/>
            <a:ext cx="630936" cy="63093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8AEF613-E30E-3DBF-182B-6135CFDC6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8807" y="3589782"/>
            <a:ext cx="630936" cy="6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0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FBC82-1695-6698-788E-BEB27AF2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E844B8A-5D49-B90E-56DA-AC7DD947A057}"/>
              </a:ext>
            </a:extLst>
          </p:cNvPr>
          <p:cNvSpPr txBox="1"/>
          <p:nvPr/>
        </p:nvSpPr>
        <p:spPr>
          <a:xfrm>
            <a:off x="514350" y="747411"/>
            <a:ext cx="44386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Exo 2" pitchFamily="2" charset="0"/>
                <a:cs typeface="League Spartan"/>
                <a:sym typeface="League Spartan"/>
              </a:rPr>
              <a:t>IDENTIFICATION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2708D78-7954-5037-E264-240CA8421AB7}"/>
              </a:ext>
            </a:extLst>
          </p:cNvPr>
          <p:cNvSpPr/>
          <p:nvPr/>
        </p:nvSpPr>
        <p:spPr>
          <a:xfrm flipV="1">
            <a:off x="514885" y="1123949"/>
            <a:ext cx="3447515" cy="21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 descr="Figure 1: Crash Dump Identification">
            <a:extLst>
              <a:ext uri="{FF2B5EF4-FFF2-40B4-BE49-F238E27FC236}">
                <a16:creationId xmlns:a16="http://schemas.microsoft.com/office/drawing/2014/main" id="{A8A40D95-AED7-7210-E381-909A0F78E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94" y="1352550"/>
            <a:ext cx="820336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0E3E3C-51B8-2730-1800-662AE827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0FCA146-1AD4-0223-B876-4CD5DFED4DC9}"/>
              </a:ext>
            </a:extLst>
          </p:cNvPr>
          <p:cNvSpPr txBox="1"/>
          <p:nvPr/>
        </p:nvSpPr>
        <p:spPr>
          <a:xfrm>
            <a:off x="514350" y="747411"/>
            <a:ext cx="4438650" cy="4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IDENTIFICATION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FC6E62E-6E69-C905-BFC2-245BB6C5A834}"/>
              </a:ext>
            </a:extLst>
          </p:cNvPr>
          <p:cNvSpPr/>
          <p:nvPr/>
        </p:nvSpPr>
        <p:spPr>
          <a:xfrm flipV="1">
            <a:off x="514885" y="1123949"/>
            <a:ext cx="3447515" cy="21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E11AD4-1674-277C-5257-34837FE10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22499"/>
              </p:ext>
            </p:extLst>
          </p:nvPr>
        </p:nvGraphicFramePr>
        <p:xfrm>
          <a:off x="381000" y="1733550"/>
          <a:ext cx="8391525" cy="2804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0325">
                  <a:extLst>
                    <a:ext uri="{9D8B030D-6E8A-4147-A177-3AD203B41FA5}">
                      <a16:colId xmlns:a16="http://schemas.microsoft.com/office/drawing/2014/main" val="1571954550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900328373"/>
                    </a:ext>
                  </a:extLst>
                </a:gridCol>
              </a:tblGrid>
              <a:tr h="27449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Crash Dump Type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Description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40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Complete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Kernel Bitmap Dump File: Full address space is available.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101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Active Memory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Kernel Bitmap Dump File: Active memory is available.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595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Automatic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nonymous Pro" panose="02060609030202000504" pitchFamily="49" charset="0"/>
                          <a:ea typeface="Anonymous Pro" panose="02060609030202000504" pitchFamily="49" charset="0"/>
                        </a:rPr>
                        <a:t>Kernel Bitmap Dump File: Kernel address space is available. User address space may not be available</a:t>
                      </a:r>
                      <a:endParaRPr lang="en-US" sz="2000" dirty="0">
                        <a:latin typeface="Anonymous Pro" panose="02060609030202000504" pitchFamily="49" charset="0"/>
                        <a:ea typeface="Anonymous Pro" panose="02060609030202000504" pitchFamily="49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59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65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6AD346-C5EF-91FA-88E3-2D41DD39B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928(2)">
            <a:hlinkClick r:id="" action="ppaction://media"/>
            <a:extLst>
              <a:ext uri="{FF2B5EF4-FFF2-40B4-BE49-F238E27FC236}">
                <a16:creationId xmlns:a16="http://schemas.microsoft.com/office/drawing/2014/main" id="{59B2FD6F-8DC0-29BD-6050-7B7B3DA244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B569F-E17D-B90D-1056-1BDD563B4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2C04E5D-ED22-7047-5D64-2682EFF66F68}"/>
              </a:ext>
            </a:extLst>
          </p:cNvPr>
          <p:cNvSpPr txBox="1"/>
          <p:nvPr/>
        </p:nvSpPr>
        <p:spPr>
          <a:xfrm>
            <a:off x="457200" y="2114550"/>
            <a:ext cx="7086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xanium" pitchFamily="2" charset="0"/>
                <a:ea typeface="League Spartan"/>
                <a:cs typeface="League Spartan"/>
                <a:sym typeface="League Spartan"/>
              </a:rPr>
              <a:t>Where’s the Value Here?</a:t>
            </a:r>
          </a:p>
        </p:txBody>
      </p:sp>
    </p:spTree>
    <p:extLst>
      <p:ext uri="{BB962C8B-B14F-4D97-AF65-F5344CB8AC3E}">
        <p14:creationId xmlns:p14="http://schemas.microsoft.com/office/powerpoint/2010/main" val="147492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904</Words>
  <Application>Microsoft Office PowerPoint</Application>
  <PresentationFormat>On-screen Show (16:9)</PresentationFormat>
  <Paragraphs>177</Paragraphs>
  <Slides>34</Slides>
  <Notes>34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Oxanium</vt:lpstr>
      <vt:lpstr>Anonymous Pro</vt:lpstr>
      <vt:lpstr>Fira Code</vt:lpstr>
      <vt:lpstr>Exo 2</vt:lpstr>
      <vt:lpstr>Anonymous Pro</vt:lpstr>
      <vt:lpstr>Calibri</vt:lpstr>
      <vt:lpstr>Arial</vt:lpstr>
      <vt:lpstr>Aptos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2026-01-07T04:35:58Z</dcterms:created>
  <dcterms:modified xsi:type="dcterms:W3CDTF">2026-01-07T04:37:07Z</dcterms:modified>
  <dc:identifier/>
</cp:coreProperties>
</file>